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5" r:id="rId1"/>
  </p:sldMasterIdLst>
  <p:notesMasterIdLst>
    <p:notesMasterId r:id="rId21"/>
  </p:notesMasterIdLst>
  <p:sldIdLst>
    <p:sldId id="256" r:id="rId2"/>
    <p:sldId id="257" r:id="rId3"/>
    <p:sldId id="258" r:id="rId4"/>
    <p:sldId id="259" r:id="rId5"/>
    <p:sldId id="260" r:id="rId6"/>
    <p:sldId id="262" r:id="rId7"/>
    <p:sldId id="261" r:id="rId8"/>
    <p:sldId id="266" r:id="rId9"/>
    <p:sldId id="263" r:id="rId10"/>
    <p:sldId id="273" r:id="rId11"/>
    <p:sldId id="264" r:id="rId12"/>
    <p:sldId id="267" r:id="rId13"/>
    <p:sldId id="269" r:id="rId14"/>
    <p:sldId id="274" r:id="rId15"/>
    <p:sldId id="270" r:id="rId16"/>
    <p:sldId id="265" r:id="rId17"/>
    <p:sldId id="268" r:id="rId18"/>
    <p:sldId id="271" r:id="rId19"/>
    <p:sldId id="27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798"/>
    <p:restoredTop sz="94095"/>
  </p:normalViewPr>
  <p:slideViewPr>
    <p:cSldViewPr snapToGrid="0">
      <p:cViewPr varScale="1">
        <p:scale>
          <a:sx n="106" d="100"/>
          <a:sy n="106" d="100"/>
        </p:scale>
        <p:origin x="32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9B200-6A18-CC40-BE32-B7D8040813C2}" type="datetimeFigureOut">
              <a:rPr lang="en-US" smtClean="0"/>
              <a:t>9/16/23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F5AFB3-8BDF-3C4A-BA65-572604FDD808}" type="slidenum">
              <a:rPr lang="en-US" smtClean="0"/>
              <a:t>‹#›</a:t>
            </a:fld>
            <a:endParaRPr lang="en-US"/>
          </a:p>
        </p:txBody>
      </p:sp>
    </p:spTree>
    <p:extLst>
      <p:ext uri="{BB962C8B-B14F-4D97-AF65-F5344CB8AC3E}">
        <p14:creationId xmlns:p14="http://schemas.microsoft.com/office/powerpoint/2010/main" val="18273412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F5AFB3-8BDF-3C4A-BA65-572604FDD808}" type="slidenum">
              <a:rPr lang="en-US" smtClean="0"/>
              <a:t>7</a:t>
            </a:fld>
            <a:endParaRPr lang="en-US"/>
          </a:p>
        </p:txBody>
      </p:sp>
    </p:spTree>
    <p:extLst>
      <p:ext uri="{BB962C8B-B14F-4D97-AF65-F5344CB8AC3E}">
        <p14:creationId xmlns:p14="http://schemas.microsoft.com/office/powerpoint/2010/main" val="2857308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9/16/23</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265932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9/16/23</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006337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9/16/23</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896441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9/16/23</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450714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9/16/23</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53559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9/16/23</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836306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9/16/23</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33760290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9/16/23</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531166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9/16/23</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3132382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9/16/23</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606758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9/16/23</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089812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9/16/23</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1557459753"/>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24" r:id="rId6"/>
    <p:sldLayoutId id="2147483819" r:id="rId7"/>
    <p:sldLayoutId id="2147483820" r:id="rId8"/>
    <p:sldLayoutId id="2147483821" r:id="rId9"/>
    <p:sldLayoutId id="2147483823" r:id="rId10"/>
    <p:sldLayoutId id="2147483822"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hyperlink" Target="https://pixabay.com/en/earth-world-globe-map-planet-23546/"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neurodojo.blogspot.com/2018/12/writing-bad-recommendation-letters.html"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pixabay.com/en/thank-you-text-message-note-394180/" TargetMode="External"/><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wallpaperflare.com/gray-reel-projector-retro-blur-hi-tech-movie-bokeh-coil-wallpaper-snlsk/download/1920x1080"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publicdomainpictures.net/en/view-image.php?image=303758&amp;picture=vintage-movie-reels"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openclipart.org/detail/94693/movie-clapperboard"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publicdomainpictures.net/view-image.php?image=100056&amp;picture=movie-theater"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openclipart.org/detail/37363/netalloy-camera" TargetMode="External"/><Relationship Id="rId7" Type="http://schemas.openxmlformats.org/officeDocument/2006/relationships/hyperlink" Target="https://pxhere.com/en/photo/1452115" TargetMode="Externa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hyperlink" Target="https://www.freepngimg.com/png/62342-vector-clock-icons-calendars-computer-time-date" TargetMode="Externa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064A5D2C-7AE7-6D69-962A-3814094A712C}"/>
              </a:ext>
            </a:extLst>
          </p:cNvPr>
          <p:cNvSpPr>
            <a:spLocks noGrp="1"/>
          </p:cNvSpPr>
          <p:nvPr>
            <p:ph type="ctrTitle"/>
          </p:nvPr>
        </p:nvSpPr>
        <p:spPr>
          <a:xfrm>
            <a:off x="354960" y="589788"/>
            <a:ext cx="5403338" cy="2510921"/>
          </a:xfrm>
        </p:spPr>
        <p:txBody>
          <a:bodyPr>
            <a:normAutofit/>
          </a:bodyPr>
          <a:lstStyle/>
          <a:p>
            <a:r>
              <a:rPr lang="en-US" sz="4800" b="1" i="1" dirty="0">
                <a:cs typeface="KufiStandardGK" pitchFamily="2" charset="-78"/>
              </a:rPr>
              <a:t>ROCKBUSTER STEALTH L.L.C</a:t>
            </a:r>
            <a:br>
              <a:rPr lang="en-US" sz="4800" dirty="0"/>
            </a:br>
            <a:endParaRPr lang="en-US" sz="4800" dirty="0"/>
          </a:p>
        </p:txBody>
      </p:sp>
      <p:sp>
        <p:nvSpPr>
          <p:cNvPr id="3" name="Subtitle 2">
            <a:extLst>
              <a:ext uri="{FF2B5EF4-FFF2-40B4-BE49-F238E27FC236}">
                <a16:creationId xmlns:a16="http://schemas.microsoft.com/office/drawing/2014/main" id="{43071067-0EAE-A4AD-5B86-06331C3D969A}"/>
              </a:ext>
            </a:extLst>
          </p:cNvPr>
          <p:cNvSpPr>
            <a:spLocks noGrp="1"/>
          </p:cNvSpPr>
          <p:nvPr>
            <p:ph type="subTitle" idx="1"/>
          </p:nvPr>
        </p:nvSpPr>
        <p:spPr>
          <a:xfrm>
            <a:off x="530352" y="4426933"/>
            <a:ext cx="4884481" cy="1141382"/>
          </a:xfrm>
        </p:spPr>
        <p:txBody>
          <a:bodyPr>
            <a:normAutofit/>
          </a:bodyPr>
          <a:lstStyle/>
          <a:p>
            <a:r>
              <a:rPr lang="en-US" dirty="0"/>
              <a:t>ANALYSIS BY ISAAC OTUBANJO</a:t>
            </a:r>
          </a:p>
        </p:txBody>
      </p:sp>
      <p:grpSp>
        <p:nvGrpSpPr>
          <p:cNvPr id="81"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352" y="3267662"/>
            <a:ext cx="972241" cy="45718"/>
            <a:chOff x="4886325" y="3371754"/>
            <a:chExt cx="2418492" cy="113728"/>
          </a:xfrm>
          <a:solidFill>
            <a:schemeClr val="accent1"/>
          </a:solidFill>
        </p:grpSpPr>
        <p:sp>
          <p:nvSpPr>
            <p:cNvPr id="82"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3"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84"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90"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92"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99"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9" name="Freeform: Shape 88">
            <a:extLst>
              <a:ext uri="{FF2B5EF4-FFF2-40B4-BE49-F238E27FC236}">
                <a16:creationId xmlns:a16="http://schemas.microsoft.com/office/drawing/2014/main" id="{752C2BA4-3BBE-4D22-A0D9-8D2A7B8F1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18708"/>
            <a:ext cx="4187283" cy="93929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Picture 4" descr="A black and white movie clapper&#10;&#10;Description automatically generated">
            <a:extLst>
              <a:ext uri="{FF2B5EF4-FFF2-40B4-BE49-F238E27FC236}">
                <a16:creationId xmlns:a16="http://schemas.microsoft.com/office/drawing/2014/main" id="{3B3AA582-F0B0-01A7-9AF6-740520B59D71}"/>
              </a:ext>
            </a:extLst>
          </p:cNvPr>
          <p:cNvPicPr>
            <a:picLocks noChangeAspect="1"/>
          </p:cNvPicPr>
          <p:nvPr/>
        </p:nvPicPr>
        <p:blipFill rotWithShape="1">
          <a:blip r:embed="rId2"/>
          <a:srcRect l="11167" r="11084"/>
          <a:stretch/>
        </p:blipFill>
        <p:spPr>
          <a:xfrm>
            <a:off x="6595957" y="589788"/>
            <a:ext cx="4414918" cy="5678424"/>
          </a:xfrm>
          <a:prstGeom prst="rect">
            <a:avLst/>
          </a:prstGeom>
        </p:spPr>
      </p:pic>
      <p:sp>
        <p:nvSpPr>
          <p:cNvPr id="91" name="Freeform: Shape 90">
            <a:extLst>
              <a:ext uri="{FF2B5EF4-FFF2-40B4-BE49-F238E27FC236}">
                <a16:creationId xmlns:a16="http://schemas.microsoft.com/office/drawing/2014/main" id="{82AA7049-B18D-49D6-AD7D-DBB9E19FB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713190" y="-534982"/>
            <a:ext cx="943826" cy="2013794"/>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3" name="Group 92">
            <a:extLst>
              <a:ext uri="{FF2B5EF4-FFF2-40B4-BE49-F238E27FC236}">
                <a16:creationId xmlns:a16="http://schemas.microsoft.com/office/drawing/2014/main" id="{3850DB66-16D1-4953-A6E3-FCA3DC5F27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35690" y="349252"/>
            <a:ext cx="886142" cy="693398"/>
            <a:chOff x="10948005" y="3379098"/>
            <a:chExt cx="868640" cy="679702"/>
          </a:xfrm>
          <a:solidFill>
            <a:schemeClr val="accent6"/>
          </a:solidFill>
        </p:grpSpPr>
        <p:sp>
          <p:nvSpPr>
            <p:cNvPr id="94" name="Freeform: Shape 93">
              <a:extLst>
                <a:ext uri="{FF2B5EF4-FFF2-40B4-BE49-F238E27FC236}">
                  <a16:creationId xmlns:a16="http://schemas.microsoft.com/office/drawing/2014/main" id="{D698AB2F-1D17-4249-81CB-9A41D46B8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5" name="Freeform: Shape 94">
              <a:extLst>
                <a:ext uri="{FF2B5EF4-FFF2-40B4-BE49-F238E27FC236}">
                  <a16:creationId xmlns:a16="http://schemas.microsoft.com/office/drawing/2014/main" id="{F5301961-8687-4ADB-8043-4065F4707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6" name="Graphic 15">
              <a:extLst>
                <a:ext uri="{FF2B5EF4-FFF2-40B4-BE49-F238E27FC236}">
                  <a16:creationId xmlns:a16="http://schemas.microsoft.com/office/drawing/2014/main" id="{9DC20816-893A-4201-AA91-22F71E46F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7" name="Graphic 15">
              <a:extLst>
                <a:ext uri="{FF2B5EF4-FFF2-40B4-BE49-F238E27FC236}">
                  <a16:creationId xmlns:a16="http://schemas.microsoft.com/office/drawing/2014/main" id="{866D1F4E-BA21-44F3-A97A-E979C5FE78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B35EADCB-1DB5-4B69-892B-14567F528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84351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18909057-50A5-A13E-6FA6-A5F01C09103D}"/>
              </a:ext>
            </a:extLst>
          </p:cNvPr>
          <p:cNvGraphicFramePr>
            <a:graphicFrameLocks noGrp="1"/>
          </p:cNvGraphicFramePr>
          <p:nvPr>
            <p:ph idx="1"/>
            <p:extLst>
              <p:ext uri="{D42A27DB-BD31-4B8C-83A1-F6EECF244321}">
                <p14:modId xmlns:p14="http://schemas.microsoft.com/office/powerpoint/2010/main" val="3992658050"/>
              </p:ext>
            </p:extLst>
          </p:nvPr>
        </p:nvGraphicFramePr>
        <p:xfrm>
          <a:off x="0" y="0"/>
          <a:ext cx="9511988" cy="6858000"/>
        </p:xfrm>
        <a:graphic>
          <a:graphicData uri="http://schemas.openxmlformats.org/drawingml/2006/table">
            <a:tbl>
              <a:tblPr firstRow="1" bandRow="1">
                <a:tableStyleId>{21E4AEA4-8DFA-4A89-87EB-49C32662AFE0}</a:tableStyleId>
              </a:tblPr>
              <a:tblGrid>
                <a:gridCol w="2377997">
                  <a:extLst>
                    <a:ext uri="{9D8B030D-6E8A-4147-A177-3AD203B41FA5}">
                      <a16:colId xmlns:a16="http://schemas.microsoft.com/office/drawing/2014/main" val="2696306830"/>
                    </a:ext>
                  </a:extLst>
                </a:gridCol>
                <a:gridCol w="2377997">
                  <a:extLst>
                    <a:ext uri="{9D8B030D-6E8A-4147-A177-3AD203B41FA5}">
                      <a16:colId xmlns:a16="http://schemas.microsoft.com/office/drawing/2014/main" val="728349998"/>
                    </a:ext>
                  </a:extLst>
                </a:gridCol>
                <a:gridCol w="2377997">
                  <a:extLst>
                    <a:ext uri="{9D8B030D-6E8A-4147-A177-3AD203B41FA5}">
                      <a16:colId xmlns:a16="http://schemas.microsoft.com/office/drawing/2014/main" val="2262532464"/>
                    </a:ext>
                  </a:extLst>
                </a:gridCol>
                <a:gridCol w="2377997">
                  <a:extLst>
                    <a:ext uri="{9D8B030D-6E8A-4147-A177-3AD203B41FA5}">
                      <a16:colId xmlns:a16="http://schemas.microsoft.com/office/drawing/2014/main" val="1167411534"/>
                    </a:ext>
                  </a:extLst>
                </a:gridCol>
              </a:tblGrid>
              <a:tr h="304128">
                <a:tc>
                  <a:txBody>
                    <a:bodyPr/>
                    <a:lstStyle/>
                    <a:p>
                      <a:r>
                        <a:rPr lang="en-US" dirty="0"/>
                        <a:t>Movie Genre</a:t>
                      </a:r>
                    </a:p>
                  </a:txBody>
                  <a:tcPr/>
                </a:tc>
                <a:tc>
                  <a:txBody>
                    <a:bodyPr/>
                    <a:lstStyle/>
                    <a:p>
                      <a:r>
                        <a:rPr lang="en-US" dirty="0"/>
                        <a:t>Average Rental Duration (Days)</a:t>
                      </a:r>
                    </a:p>
                  </a:txBody>
                  <a:tcPr/>
                </a:tc>
                <a:tc>
                  <a:txBody>
                    <a:bodyPr/>
                    <a:lstStyle/>
                    <a:p>
                      <a:r>
                        <a:rPr lang="en-US" dirty="0"/>
                        <a:t>Minimum Rental Duration (Days)</a:t>
                      </a:r>
                    </a:p>
                  </a:txBody>
                  <a:tcPr/>
                </a:tc>
                <a:tc>
                  <a:txBody>
                    <a:bodyPr/>
                    <a:lstStyle/>
                    <a:p>
                      <a:r>
                        <a:rPr lang="en-US" dirty="0"/>
                        <a:t>Maximum Rental Duration (Days)</a:t>
                      </a:r>
                    </a:p>
                  </a:txBody>
                  <a:tcPr/>
                </a:tc>
                <a:extLst>
                  <a:ext uri="{0D108BD9-81ED-4DB2-BD59-A6C34878D82A}">
                    <a16:rowId xmlns:a16="http://schemas.microsoft.com/office/drawing/2014/main" val="4237092377"/>
                  </a:ext>
                </a:extLst>
              </a:tr>
              <a:tr h="173788">
                <a:tc>
                  <a:txBody>
                    <a:bodyPr/>
                    <a:lstStyle/>
                    <a:p>
                      <a:r>
                        <a:rPr lang="en-US" dirty="0"/>
                        <a:t>Thriller</a:t>
                      </a:r>
                    </a:p>
                  </a:txBody>
                  <a:tcPr/>
                </a:tc>
                <a:tc>
                  <a:txBody>
                    <a:bodyPr/>
                    <a:lstStyle/>
                    <a:p>
                      <a:r>
                        <a:rPr lang="en-US" dirty="0"/>
                        <a:t>6</a:t>
                      </a:r>
                    </a:p>
                  </a:txBody>
                  <a:tcPr/>
                </a:tc>
                <a:tc>
                  <a:txBody>
                    <a:bodyPr/>
                    <a:lstStyle/>
                    <a:p>
                      <a:r>
                        <a:rPr lang="en-US" dirty="0"/>
                        <a:t>6</a:t>
                      </a:r>
                    </a:p>
                  </a:txBody>
                  <a:tcPr/>
                </a:tc>
                <a:tc>
                  <a:txBody>
                    <a:bodyPr/>
                    <a:lstStyle/>
                    <a:p>
                      <a:r>
                        <a:rPr lang="en-US" dirty="0"/>
                        <a:t>6</a:t>
                      </a:r>
                    </a:p>
                  </a:txBody>
                  <a:tcPr/>
                </a:tc>
                <a:extLst>
                  <a:ext uri="{0D108BD9-81ED-4DB2-BD59-A6C34878D82A}">
                    <a16:rowId xmlns:a16="http://schemas.microsoft.com/office/drawing/2014/main" val="1415363060"/>
                  </a:ext>
                </a:extLst>
              </a:tr>
              <a:tr h="173788">
                <a:tc>
                  <a:txBody>
                    <a:bodyPr/>
                    <a:lstStyle/>
                    <a:p>
                      <a:r>
                        <a:rPr lang="en-US" dirty="0"/>
                        <a:t>Travel</a:t>
                      </a:r>
                    </a:p>
                  </a:txBody>
                  <a:tcPr/>
                </a:tc>
                <a:tc>
                  <a:txBody>
                    <a:bodyPr/>
                    <a:lstStyle/>
                    <a:p>
                      <a:r>
                        <a:rPr lang="en-US" dirty="0"/>
                        <a:t>5.5</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243469592"/>
                  </a:ext>
                </a:extLst>
              </a:tr>
              <a:tr h="173788">
                <a:tc>
                  <a:txBody>
                    <a:bodyPr/>
                    <a:lstStyle/>
                    <a:p>
                      <a:r>
                        <a:rPr lang="en-US" dirty="0"/>
                        <a:t>Music</a:t>
                      </a:r>
                    </a:p>
                  </a:txBody>
                  <a:tcPr/>
                </a:tc>
                <a:tc>
                  <a:txBody>
                    <a:bodyPr/>
                    <a:lstStyle/>
                    <a:p>
                      <a:r>
                        <a:rPr lang="en-US" dirty="0"/>
                        <a:t>5.2</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543475714"/>
                  </a:ext>
                </a:extLst>
              </a:tr>
              <a:tr h="173788">
                <a:tc>
                  <a:txBody>
                    <a:bodyPr/>
                    <a:lstStyle/>
                    <a:p>
                      <a:r>
                        <a:rPr lang="en-US" dirty="0"/>
                        <a:t>Family</a:t>
                      </a:r>
                    </a:p>
                  </a:txBody>
                  <a:tcPr/>
                </a:tc>
                <a:tc>
                  <a:txBody>
                    <a:bodyPr/>
                    <a:lstStyle/>
                    <a:p>
                      <a:r>
                        <a:rPr lang="en-US" dirty="0"/>
                        <a:t>5.15</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4222675544"/>
                  </a:ext>
                </a:extLst>
              </a:tr>
              <a:tr h="173788">
                <a:tc>
                  <a:txBody>
                    <a:bodyPr/>
                    <a:lstStyle/>
                    <a:p>
                      <a:r>
                        <a:rPr lang="en-US" dirty="0"/>
                        <a:t>Foreign</a:t>
                      </a:r>
                    </a:p>
                  </a:txBody>
                  <a:tcPr/>
                </a:tc>
                <a:tc>
                  <a:txBody>
                    <a:bodyPr/>
                    <a:lstStyle/>
                    <a:p>
                      <a:r>
                        <a:rPr lang="en-US" dirty="0"/>
                        <a:t>5.12</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332711991"/>
                  </a:ext>
                </a:extLst>
              </a:tr>
              <a:tr h="173788">
                <a:tc>
                  <a:txBody>
                    <a:bodyPr/>
                    <a:lstStyle/>
                    <a:p>
                      <a:r>
                        <a:rPr lang="en-US" dirty="0"/>
                        <a:t>New</a:t>
                      </a:r>
                    </a:p>
                  </a:txBody>
                  <a:tcPr/>
                </a:tc>
                <a:tc>
                  <a:txBody>
                    <a:bodyPr/>
                    <a:lstStyle/>
                    <a:p>
                      <a:r>
                        <a:rPr lang="en-US" dirty="0"/>
                        <a:t>4.47</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1893972425"/>
                  </a:ext>
                </a:extLst>
              </a:tr>
              <a:tr h="173788">
                <a:tc>
                  <a:txBody>
                    <a:bodyPr/>
                    <a:lstStyle/>
                    <a:p>
                      <a:r>
                        <a:rPr lang="en-US" dirty="0"/>
                        <a:t>Documentary</a:t>
                      </a:r>
                    </a:p>
                  </a:txBody>
                  <a:tcPr/>
                </a:tc>
                <a:tc>
                  <a:txBody>
                    <a:bodyPr/>
                    <a:lstStyle/>
                    <a:p>
                      <a:r>
                        <a:rPr lang="en-US" dirty="0"/>
                        <a:t>4.70</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2087862911"/>
                  </a:ext>
                </a:extLst>
              </a:tr>
              <a:tr h="173788">
                <a:tc>
                  <a:txBody>
                    <a:bodyPr/>
                    <a:lstStyle/>
                    <a:p>
                      <a:r>
                        <a:rPr lang="en-US" dirty="0"/>
                        <a:t>Games</a:t>
                      </a:r>
                    </a:p>
                  </a:txBody>
                  <a:tcPr/>
                </a:tc>
                <a:tc>
                  <a:txBody>
                    <a:bodyPr/>
                    <a:lstStyle/>
                    <a:p>
                      <a:r>
                        <a:rPr lang="en-US" dirty="0"/>
                        <a:t>5</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3818303556"/>
                  </a:ext>
                </a:extLst>
              </a:tr>
              <a:tr h="173788">
                <a:tc>
                  <a:txBody>
                    <a:bodyPr/>
                    <a:lstStyle/>
                    <a:p>
                      <a:r>
                        <a:rPr lang="en-US" dirty="0"/>
                        <a:t>Children</a:t>
                      </a:r>
                    </a:p>
                  </a:txBody>
                  <a:tcPr/>
                </a:tc>
                <a:tc>
                  <a:txBody>
                    <a:bodyPr/>
                    <a:lstStyle/>
                    <a:p>
                      <a:r>
                        <a:rPr lang="en-US" dirty="0"/>
                        <a:t>4.99</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1231848390"/>
                  </a:ext>
                </a:extLst>
              </a:tr>
              <a:tr h="173788">
                <a:tc>
                  <a:txBody>
                    <a:bodyPr/>
                    <a:lstStyle/>
                    <a:p>
                      <a:r>
                        <a:rPr lang="en-US" dirty="0"/>
                        <a:t>Classics</a:t>
                      </a:r>
                    </a:p>
                  </a:txBody>
                  <a:tcPr/>
                </a:tc>
                <a:tc>
                  <a:txBody>
                    <a:bodyPr/>
                    <a:lstStyle/>
                    <a:p>
                      <a:r>
                        <a:rPr lang="en-US" dirty="0"/>
                        <a:t>4.92</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838793357"/>
                  </a:ext>
                </a:extLst>
              </a:tr>
              <a:tr h="173788">
                <a:tc>
                  <a:txBody>
                    <a:bodyPr/>
                    <a:lstStyle/>
                    <a:p>
                      <a:r>
                        <a:rPr lang="en-US" dirty="0"/>
                        <a:t>Horror</a:t>
                      </a:r>
                    </a:p>
                  </a:txBody>
                  <a:tcPr/>
                </a:tc>
                <a:tc>
                  <a:txBody>
                    <a:bodyPr/>
                    <a:lstStyle/>
                    <a:p>
                      <a:r>
                        <a:rPr lang="en-US" dirty="0"/>
                        <a:t>4.9</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1895831491"/>
                  </a:ext>
                </a:extLst>
              </a:tr>
              <a:tr h="173788">
                <a:tc>
                  <a:txBody>
                    <a:bodyPr/>
                    <a:lstStyle/>
                    <a:p>
                      <a:r>
                        <a:rPr lang="en-US" dirty="0"/>
                        <a:t>Action</a:t>
                      </a:r>
                    </a:p>
                  </a:txBody>
                  <a:tcPr/>
                </a:tc>
                <a:tc>
                  <a:txBody>
                    <a:bodyPr/>
                    <a:lstStyle/>
                    <a:p>
                      <a:r>
                        <a:rPr lang="en-US" dirty="0"/>
                        <a:t>4.9</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3833016410"/>
                  </a:ext>
                </a:extLst>
              </a:tr>
              <a:tr h="173788">
                <a:tc>
                  <a:txBody>
                    <a:bodyPr/>
                    <a:lstStyle/>
                    <a:p>
                      <a:r>
                        <a:rPr lang="en-US" dirty="0"/>
                        <a:t>Sci-Fi</a:t>
                      </a:r>
                    </a:p>
                  </a:txBody>
                  <a:tcPr/>
                </a:tc>
                <a:tc>
                  <a:txBody>
                    <a:bodyPr/>
                    <a:lstStyle/>
                    <a:p>
                      <a:r>
                        <a:rPr lang="en-US" dirty="0"/>
                        <a:t>4.76</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919939773"/>
                  </a:ext>
                </a:extLst>
              </a:tr>
              <a:tr h="173788">
                <a:tc>
                  <a:txBody>
                    <a:bodyPr/>
                    <a:lstStyle/>
                    <a:p>
                      <a:r>
                        <a:rPr lang="en-US" dirty="0"/>
                        <a:t>Sports</a:t>
                      </a:r>
                    </a:p>
                  </a:txBody>
                  <a:tcPr/>
                </a:tc>
                <a:tc>
                  <a:txBody>
                    <a:bodyPr/>
                    <a:lstStyle/>
                    <a:p>
                      <a:r>
                        <a:rPr lang="en-US" dirty="0"/>
                        <a:t>4.7</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1395736202"/>
                  </a:ext>
                </a:extLst>
              </a:tr>
              <a:tr h="173788">
                <a:tc>
                  <a:txBody>
                    <a:bodyPr/>
                    <a:lstStyle/>
                    <a:p>
                      <a:r>
                        <a:rPr lang="en-US" dirty="0"/>
                        <a:t>Documentary</a:t>
                      </a:r>
                    </a:p>
                  </a:txBody>
                  <a:tcPr/>
                </a:tc>
                <a:tc>
                  <a:txBody>
                    <a:bodyPr/>
                    <a:lstStyle/>
                    <a:p>
                      <a:r>
                        <a:rPr lang="en-US" dirty="0"/>
                        <a:t>4.7</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2682922316"/>
                  </a:ext>
                </a:extLst>
              </a:tr>
              <a:tr h="173788">
                <a:tc>
                  <a:txBody>
                    <a:bodyPr/>
                    <a:lstStyle/>
                    <a:p>
                      <a:r>
                        <a:rPr lang="en-US" dirty="0"/>
                        <a:t>Drama</a:t>
                      </a:r>
                    </a:p>
                  </a:txBody>
                  <a:tcPr/>
                </a:tc>
                <a:tc>
                  <a:txBody>
                    <a:bodyPr/>
                    <a:lstStyle/>
                    <a:p>
                      <a:r>
                        <a:rPr lang="en-US" dirty="0"/>
                        <a:t>5.05</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2093167649"/>
                  </a:ext>
                </a:extLst>
              </a:tr>
              <a:tr h="173788">
                <a:tc>
                  <a:txBody>
                    <a:bodyPr/>
                    <a:lstStyle/>
                    <a:p>
                      <a:r>
                        <a:rPr lang="en-US" dirty="0"/>
                        <a:t>Comedy</a:t>
                      </a:r>
                    </a:p>
                  </a:txBody>
                  <a:tcPr/>
                </a:tc>
                <a:tc>
                  <a:txBody>
                    <a:bodyPr/>
                    <a:lstStyle/>
                    <a:p>
                      <a:r>
                        <a:rPr lang="en-US" dirty="0"/>
                        <a:t>4.82</a:t>
                      </a:r>
                    </a:p>
                  </a:txBody>
                  <a:tcPr/>
                </a:tc>
                <a:tc>
                  <a:txBody>
                    <a:bodyPr/>
                    <a:lstStyle/>
                    <a:p>
                      <a:r>
                        <a:rPr lang="en-US" dirty="0"/>
                        <a:t>3</a:t>
                      </a:r>
                    </a:p>
                  </a:txBody>
                  <a:tcPr/>
                </a:tc>
                <a:tc>
                  <a:txBody>
                    <a:bodyPr/>
                    <a:lstStyle/>
                    <a:p>
                      <a:r>
                        <a:rPr lang="en-US" dirty="0"/>
                        <a:t>7</a:t>
                      </a:r>
                    </a:p>
                  </a:txBody>
                  <a:tcPr/>
                </a:tc>
                <a:extLst>
                  <a:ext uri="{0D108BD9-81ED-4DB2-BD59-A6C34878D82A}">
                    <a16:rowId xmlns:a16="http://schemas.microsoft.com/office/drawing/2014/main" val="3642171000"/>
                  </a:ext>
                </a:extLst>
              </a:tr>
            </a:tbl>
          </a:graphicData>
        </a:graphic>
      </p:graphicFrame>
      <p:sp>
        <p:nvSpPr>
          <p:cNvPr id="5" name="TextBox 4">
            <a:extLst>
              <a:ext uri="{FF2B5EF4-FFF2-40B4-BE49-F238E27FC236}">
                <a16:creationId xmlns:a16="http://schemas.microsoft.com/office/drawing/2014/main" id="{A5860B2B-9B1B-4119-1091-64DC6D169195}"/>
              </a:ext>
            </a:extLst>
          </p:cNvPr>
          <p:cNvSpPr txBox="1"/>
          <p:nvPr/>
        </p:nvSpPr>
        <p:spPr>
          <a:xfrm>
            <a:off x="9891132" y="200722"/>
            <a:ext cx="2029522" cy="5355312"/>
          </a:xfrm>
          <a:prstGeom prst="rect">
            <a:avLst/>
          </a:prstGeom>
          <a:noFill/>
        </p:spPr>
        <p:txBody>
          <a:bodyPr wrap="square" rtlCol="0">
            <a:spAutoFit/>
          </a:bodyPr>
          <a:lstStyle/>
          <a:p>
            <a:r>
              <a:rPr lang="en-US" dirty="0"/>
              <a:t>Rental durations also offer an additional source of revenue as the customers must pay for the additional days; they keep the movies outside of the original agreement. So far, the overdue fees have generated about 24.3 % of the total earnings for Rockbuster (14,915 out of 61,312).</a:t>
            </a:r>
          </a:p>
        </p:txBody>
      </p:sp>
    </p:spTree>
    <p:extLst>
      <p:ext uri="{BB962C8B-B14F-4D97-AF65-F5344CB8AC3E}">
        <p14:creationId xmlns:p14="http://schemas.microsoft.com/office/powerpoint/2010/main" val="1713712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FFDFC-3DA9-631F-FB31-3326069774DD}"/>
              </a:ext>
            </a:extLst>
          </p:cNvPr>
          <p:cNvSpPr>
            <a:spLocks noGrp="1"/>
          </p:cNvSpPr>
          <p:nvPr>
            <p:ph type="title"/>
          </p:nvPr>
        </p:nvSpPr>
        <p:spPr>
          <a:xfrm>
            <a:off x="0" y="171450"/>
            <a:ext cx="12192000" cy="485775"/>
          </a:xfrm>
        </p:spPr>
        <p:txBody>
          <a:bodyPr>
            <a:normAutofit fontScale="90000"/>
          </a:bodyPr>
          <a:lstStyle/>
          <a:p>
            <a:r>
              <a:rPr lang="en-US" dirty="0"/>
              <a:t>HIGHEST GROSSING MOVIE GENRES/CATEGORIES</a:t>
            </a:r>
          </a:p>
        </p:txBody>
      </p:sp>
      <p:sp>
        <p:nvSpPr>
          <p:cNvPr id="8" name="TextBox 7">
            <a:extLst>
              <a:ext uri="{FF2B5EF4-FFF2-40B4-BE49-F238E27FC236}">
                <a16:creationId xmlns:a16="http://schemas.microsoft.com/office/drawing/2014/main" id="{D5944801-896B-46AE-924D-A6959837EE50}"/>
              </a:ext>
            </a:extLst>
          </p:cNvPr>
          <p:cNvSpPr txBox="1"/>
          <p:nvPr/>
        </p:nvSpPr>
        <p:spPr>
          <a:xfrm>
            <a:off x="8186738" y="783678"/>
            <a:ext cx="3857625" cy="3970318"/>
          </a:xfrm>
          <a:prstGeom prst="rect">
            <a:avLst/>
          </a:prstGeom>
          <a:noFill/>
        </p:spPr>
        <p:txBody>
          <a:bodyPr wrap="square" rtlCol="0">
            <a:spAutoFit/>
          </a:bodyPr>
          <a:lstStyle/>
          <a:p>
            <a:pPr marL="285750" indent="-285750">
              <a:buFont typeface="Arial" panose="020B0604020202020204" pitchFamily="34" charset="0"/>
              <a:buChar char="•"/>
            </a:pPr>
            <a:r>
              <a:rPr lang="en-US" dirty="0"/>
              <a:t>The Sports, Sci-Fi and Animation Genres have grossed the highest in revenue.</a:t>
            </a:r>
          </a:p>
          <a:p>
            <a:endParaRPr lang="en-US" dirty="0"/>
          </a:p>
          <a:p>
            <a:pPr marL="285750" indent="-285750">
              <a:buFont typeface="Arial" panose="020B0604020202020204" pitchFamily="34" charset="0"/>
              <a:buChar char="•"/>
            </a:pPr>
            <a:r>
              <a:rPr lang="en-GB" dirty="0"/>
              <a:t>Invest in acquiring more sports-related movies and optimize inventory levels for the Sports category. </a:t>
            </a:r>
          </a:p>
          <a:p>
            <a:endParaRPr lang="en-GB" dirty="0"/>
          </a:p>
          <a:p>
            <a:pPr marL="285750" indent="-285750">
              <a:buFont typeface="Arial" panose="020B0604020202020204" pitchFamily="34" charset="0"/>
              <a:buChar char="•"/>
            </a:pPr>
            <a:r>
              <a:rPr lang="en-GB" dirty="0"/>
              <a:t> Explore strategies to enhance customer engagement within categories in the mid-range level e.g., Comedy, </a:t>
            </a:r>
            <a:r>
              <a:rPr lang="en-GB"/>
              <a:t>Action and </a:t>
            </a:r>
            <a:r>
              <a:rPr lang="en-GB" dirty="0"/>
              <a:t>Foreign.</a:t>
            </a:r>
            <a:endParaRPr lang="en-US" dirty="0"/>
          </a:p>
        </p:txBody>
      </p:sp>
      <p:pic>
        <p:nvPicPr>
          <p:cNvPr id="7" name="Content Placeholder 6" descr="A screenshot of a computer screen&#10;&#10;Description automatically generated">
            <a:extLst>
              <a:ext uri="{FF2B5EF4-FFF2-40B4-BE49-F238E27FC236}">
                <a16:creationId xmlns:a16="http://schemas.microsoft.com/office/drawing/2014/main" id="{6FA926DF-C079-E3A2-B80E-F7388029783F}"/>
              </a:ext>
            </a:extLst>
          </p:cNvPr>
          <p:cNvPicPr>
            <a:picLocks noGrp="1" noChangeAspect="1"/>
          </p:cNvPicPr>
          <p:nvPr>
            <p:ph idx="1"/>
          </p:nvPr>
        </p:nvPicPr>
        <p:blipFill>
          <a:blip r:embed="rId2"/>
          <a:stretch>
            <a:fillRect/>
          </a:stretch>
        </p:blipFill>
        <p:spPr>
          <a:xfrm>
            <a:off x="147637" y="783678"/>
            <a:ext cx="8039101" cy="5902871"/>
          </a:xfrm>
        </p:spPr>
      </p:pic>
    </p:spTree>
    <p:extLst>
      <p:ext uri="{BB962C8B-B14F-4D97-AF65-F5344CB8AC3E}">
        <p14:creationId xmlns:p14="http://schemas.microsoft.com/office/powerpoint/2010/main" val="13775101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8" name="Rectangle 97">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76A3E457-882A-B6D0-1117-2C476A3223B6}"/>
              </a:ext>
            </a:extLst>
          </p:cNvPr>
          <p:cNvSpPr>
            <a:spLocks noGrp="1"/>
          </p:cNvSpPr>
          <p:nvPr>
            <p:ph type="title"/>
          </p:nvPr>
        </p:nvSpPr>
        <p:spPr>
          <a:xfrm>
            <a:off x="8795723" y="1524001"/>
            <a:ext cx="3191121" cy="4359964"/>
          </a:xfrm>
        </p:spPr>
        <p:txBody>
          <a:bodyPr vert="horz" lIns="91440" tIns="45720" rIns="91440" bIns="45720" rtlCol="0" anchor="t">
            <a:normAutofit/>
          </a:bodyPr>
          <a:lstStyle/>
          <a:p>
            <a:r>
              <a:rPr lang="en-US" dirty="0"/>
              <a:t>HIGHEST GROSSING MOVIES BY MPAA RATINGS</a:t>
            </a:r>
          </a:p>
        </p:txBody>
      </p:sp>
      <p:grpSp>
        <p:nvGrpSpPr>
          <p:cNvPr id="100" name="Graphic 78">
            <a:extLst>
              <a:ext uri="{FF2B5EF4-FFF2-40B4-BE49-F238E27FC236}">
                <a16:creationId xmlns:a16="http://schemas.microsoft.com/office/drawing/2014/main" id="{C5035748-E666-464D-B95F-ED81463468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32770" y="1617538"/>
            <a:ext cx="804137" cy="45718"/>
            <a:chOff x="4886325" y="3371754"/>
            <a:chExt cx="2418492" cy="113728"/>
          </a:xfrm>
          <a:solidFill>
            <a:schemeClr val="accent1"/>
          </a:solidFill>
        </p:grpSpPr>
        <p:sp>
          <p:nvSpPr>
            <p:cNvPr id="101" name="Graphic 78">
              <a:extLst>
                <a:ext uri="{FF2B5EF4-FFF2-40B4-BE49-F238E27FC236}">
                  <a16:creationId xmlns:a16="http://schemas.microsoft.com/office/drawing/2014/main" id="{4D85EFE8-5037-4E99-8D29-64B5CE9D2C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2" name="Graphic 78">
              <a:extLst>
                <a:ext uri="{FF2B5EF4-FFF2-40B4-BE49-F238E27FC236}">
                  <a16:creationId xmlns:a16="http://schemas.microsoft.com/office/drawing/2014/main" id="{9FD653C8-CB16-40C0-BA61-6FA0587D7A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3" name="Graphic 78">
                <a:extLst>
                  <a:ext uri="{FF2B5EF4-FFF2-40B4-BE49-F238E27FC236}">
                    <a16:creationId xmlns:a16="http://schemas.microsoft.com/office/drawing/2014/main" id="{ABA973BF-958C-4267-A9F2-CEA64D284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4" name="Graphic 78">
                <a:extLst>
                  <a:ext uri="{FF2B5EF4-FFF2-40B4-BE49-F238E27FC236}">
                    <a16:creationId xmlns:a16="http://schemas.microsoft.com/office/drawing/2014/main" id="{B0DAD6C4-EBF1-4DBF-928B-3F52E0244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05" name="Graphic 78">
                <a:extLst>
                  <a:ext uri="{FF2B5EF4-FFF2-40B4-BE49-F238E27FC236}">
                    <a16:creationId xmlns:a16="http://schemas.microsoft.com/office/drawing/2014/main" id="{B2BD6CA6-C90E-4CC3-B99B-93CE2622E7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06" name="Graphic 78">
                <a:extLst>
                  <a:ext uri="{FF2B5EF4-FFF2-40B4-BE49-F238E27FC236}">
                    <a16:creationId xmlns:a16="http://schemas.microsoft.com/office/drawing/2014/main" id="{8E83D65E-8C50-430E-8331-F293349EF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6" name="TextBox 5">
            <a:extLst>
              <a:ext uri="{FF2B5EF4-FFF2-40B4-BE49-F238E27FC236}">
                <a16:creationId xmlns:a16="http://schemas.microsoft.com/office/drawing/2014/main" id="{274C57A4-D62A-CD02-B23C-825BF4F90FC4}"/>
              </a:ext>
            </a:extLst>
          </p:cNvPr>
          <p:cNvSpPr txBox="1"/>
          <p:nvPr/>
        </p:nvSpPr>
        <p:spPr>
          <a:xfrm>
            <a:off x="5300816" y="1822976"/>
            <a:ext cx="2944774" cy="4060989"/>
          </a:xfrm>
          <a:prstGeom prst="rect">
            <a:avLst/>
          </a:prstGeom>
        </p:spPr>
        <p:txBody>
          <a:bodyPr vert="horz" lIns="91440" tIns="45720" rIns="91440" bIns="45720" rtlCol="0">
            <a:normAutofit/>
          </a:bodyPr>
          <a:lstStyle/>
          <a:p>
            <a:pPr marL="285750" indent="-285750">
              <a:lnSpc>
                <a:spcPct val="110000"/>
              </a:lnSpc>
              <a:spcAft>
                <a:spcPts val="600"/>
              </a:spcAft>
              <a:buFont typeface="Arial" panose="020B0604020202020204" pitchFamily="34" charset="0"/>
              <a:buChar char="•"/>
            </a:pPr>
            <a:r>
              <a:rPr lang="en-US" sz="2000" dirty="0"/>
              <a:t>The PG-13 rated movies was the highest grossing MPAA rating in all the categories.</a:t>
            </a:r>
          </a:p>
          <a:p>
            <a:pPr>
              <a:lnSpc>
                <a:spcPct val="110000"/>
              </a:lnSpc>
              <a:spcAft>
                <a:spcPts val="600"/>
              </a:spcAft>
              <a:buFont typeface="Arial" panose="020B0604020202020204" pitchFamily="34" charset="0"/>
            </a:pPr>
            <a:endParaRPr lang="en-US" sz="2000" dirty="0"/>
          </a:p>
          <a:p>
            <a:pPr marL="285750" indent="-285750">
              <a:lnSpc>
                <a:spcPct val="110000"/>
              </a:lnSpc>
              <a:spcAft>
                <a:spcPts val="600"/>
              </a:spcAft>
              <a:buFont typeface="Arial" panose="020B0604020202020204" pitchFamily="34" charset="0"/>
              <a:buChar char="•"/>
            </a:pPr>
            <a:r>
              <a:rPr lang="en-US" sz="2000" dirty="0"/>
              <a:t>It might be worth looking into further acquiring licenses of movies in that category.</a:t>
            </a:r>
          </a:p>
        </p:txBody>
      </p:sp>
      <p:pic>
        <p:nvPicPr>
          <p:cNvPr id="21" name="Content Placeholder 20" descr="A graph of green bars&#10;&#10;Description automatically generated with medium confidence">
            <a:extLst>
              <a:ext uri="{FF2B5EF4-FFF2-40B4-BE49-F238E27FC236}">
                <a16:creationId xmlns:a16="http://schemas.microsoft.com/office/drawing/2014/main" id="{C0B334B6-EC5F-D842-2CEE-516859F669F7}"/>
              </a:ext>
            </a:extLst>
          </p:cNvPr>
          <p:cNvPicPr>
            <a:picLocks noGrp="1" noChangeAspect="1"/>
          </p:cNvPicPr>
          <p:nvPr>
            <p:ph idx="1"/>
          </p:nvPr>
        </p:nvPicPr>
        <p:blipFill>
          <a:blip r:embed="rId2"/>
          <a:stretch>
            <a:fillRect/>
          </a:stretch>
        </p:blipFill>
        <p:spPr>
          <a:xfrm>
            <a:off x="205156" y="58155"/>
            <a:ext cx="4890504" cy="6708409"/>
          </a:xfrm>
        </p:spPr>
      </p:pic>
    </p:spTree>
    <p:extLst>
      <p:ext uri="{BB962C8B-B14F-4D97-AF65-F5344CB8AC3E}">
        <p14:creationId xmlns:p14="http://schemas.microsoft.com/office/powerpoint/2010/main" val="1951926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6" name="Group 15">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7" name="Freeform: Shape 16">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8" name="Freeform: Shape 17">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9" name="Freeform: Shape 18">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0"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1"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2"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 name="Freeform: Shape 24">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8"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9"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0"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1"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2"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3"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5" name="Rectangle 34">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2BFFB391-DDDA-C069-43CC-C3C77CE22D21}"/>
              </a:ext>
            </a:extLst>
          </p:cNvPr>
          <p:cNvSpPr>
            <a:spLocks noGrp="1"/>
          </p:cNvSpPr>
          <p:nvPr>
            <p:ph type="title"/>
          </p:nvPr>
        </p:nvSpPr>
        <p:spPr>
          <a:xfrm>
            <a:off x="21135" y="17880"/>
            <a:ext cx="10838963" cy="585240"/>
          </a:xfrm>
        </p:spPr>
        <p:txBody>
          <a:bodyPr vert="horz" lIns="91440" tIns="45720" rIns="91440" bIns="45720" rtlCol="0" anchor="b">
            <a:normAutofit fontScale="90000"/>
          </a:bodyPr>
          <a:lstStyle/>
          <a:p>
            <a:pPr>
              <a:lnSpc>
                <a:spcPct val="90000"/>
              </a:lnSpc>
            </a:pPr>
            <a:r>
              <a:rPr lang="en-US" dirty="0"/>
              <a:t>COUNTRIES WHERE  CUSTOMERS ARE BASED</a:t>
            </a:r>
          </a:p>
        </p:txBody>
      </p:sp>
      <p:grpSp>
        <p:nvGrpSpPr>
          <p:cNvPr id="37"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352" y="3267662"/>
            <a:ext cx="972241" cy="45718"/>
            <a:chOff x="4886325" y="3371754"/>
            <a:chExt cx="2418492" cy="113728"/>
          </a:xfrm>
          <a:solidFill>
            <a:schemeClr val="accent1"/>
          </a:solidFill>
        </p:grpSpPr>
        <p:sp>
          <p:nvSpPr>
            <p:cNvPr id="38"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9"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0"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1"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2"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3"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5" name="Freeform: Shape 44">
            <a:extLst>
              <a:ext uri="{FF2B5EF4-FFF2-40B4-BE49-F238E27FC236}">
                <a16:creationId xmlns:a16="http://schemas.microsoft.com/office/drawing/2014/main" id="{752C2BA4-3BBE-4D22-A0D9-8D2A7B8F1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18708"/>
            <a:ext cx="4187283" cy="93929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Shape 46">
            <a:extLst>
              <a:ext uri="{FF2B5EF4-FFF2-40B4-BE49-F238E27FC236}">
                <a16:creationId xmlns:a16="http://schemas.microsoft.com/office/drawing/2014/main" id="{82AA7049-B18D-49D6-AD7D-DBB9E19FB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713190" y="-534982"/>
            <a:ext cx="943826" cy="2013794"/>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9" name="Group 48">
            <a:extLst>
              <a:ext uri="{FF2B5EF4-FFF2-40B4-BE49-F238E27FC236}">
                <a16:creationId xmlns:a16="http://schemas.microsoft.com/office/drawing/2014/main" id="{3850DB66-16D1-4953-A6E3-FCA3DC5F27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35690" y="349252"/>
            <a:ext cx="886142" cy="693398"/>
            <a:chOff x="10948005" y="3379098"/>
            <a:chExt cx="868640" cy="679702"/>
          </a:xfrm>
          <a:solidFill>
            <a:schemeClr val="accent6"/>
          </a:solidFill>
        </p:grpSpPr>
        <p:sp>
          <p:nvSpPr>
            <p:cNvPr id="50" name="Freeform: Shape 49">
              <a:extLst>
                <a:ext uri="{FF2B5EF4-FFF2-40B4-BE49-F238E27FC236}">
                  <a16:creationId xmlns:a16="http://schemas.microsoft.com/office/drawing/2014/main" id="{D698AB2F-1D17-4249-81CB-9A41D46B8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1" name="Freeform: Shape 50">
              <a:extLst>
                <a:ext uri="{FF2B5EF4-FFF2-40B4-BE49-F238E27FC236}">
                  <a16:creationId xmlns:a16="http://schemas.microsoft.com/office/drawing/2014/main" id="{F5301961-8687-4ADB-8043-4065F4707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2" name="Graphic 15">
              <a:extLst>
                <a:ext uri="{FF2B5EF4-FFF2-40B4-BE49-F238E27FC236}">
                  <a16:creationId xmlns:a16="http://schemas.microsoft.com/office/drawing/2014/main" id="{9DC20816-893A-4201-AA91-22F71E46F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866D1F4E-BA21-44F3-A97A-E979C5FE78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35EADCB-1DB5-4B69-892B-14567F528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 name="TextBox 11">
            <a:extLst>
              <a:ext uri="{FF2B5EF4-FFF2-40B4-BE49-F238E27FC236}">
                <a16:creationId xmlns:a16="http://schemas.microsoft.com/office/drawing/2014/main" id="{D8CBDF75-3842-5A23-515A-10156DEEFA8C}"/>
              </a:ext>
            </a:extLst>
          </p:cNvPr>
          <p:cNvSpPr txBox="1"/>
          <p:nvPr/>
        </p:nvSpPr>
        <p:spPr>
          <a:xfrm>
            <a:off x="10104644" y="1063624"/>
            <a:ext cx="2013794" cy="4247317"/>
          </a:xfrm>
          <a:prstGeom prst="rect">
            <a:avLst/>
          </a:prstGeom>
          <a:noFill/>
        </p:spPr>
        <p:txBody>
          <a:bodyPr wrap="square" rtlCol="0">
            <a:spAutoFit/>
          </a:bodyPr>
          <a:lstStyle/>
          <a:p>
            <a:r>
              <a:rPr lang="en-US" dirty="0"/>
              <a:t>The company’s reach stretches far and wide thanks to the presence of at least 1 customer in 109 countries worldwide. Countries such as China and India have the highest customer counts with 53 and 60, respectively.</a:t>
            </a:r>
          </a:p>
        </p:txBody>
      </p:sp>
      <p:pic>
        <p:nvPicPr>
          <p:cNvPr id="4" name="Picture 3" descr="A map of the world with green and white colors&#10;&#10;Description automatically generated">
            <a:extLst>
              <a:ext uri="{FF2B5EF4-FFF2-40B4-BE49-F238E27FC236}">
                <a16:creationId xmlns:a16="http://schemas.microsoft.com/office/drawing/2014/main" id="{998966A1-2308-29F3-D2AA-A8B77B83DD8E}"/>
              </a:ext>
            </a:extLst>
          </p:cNvPr>
          <p:cNvPicPr>
            <a:picLocks noChangeAspect="1"/>
          </p:cNvPicPr>
          <p:nvPr/>
        </p:nvPicPr>
        <p:blipFill>
          <a:blip r:embed="rId2"/>
          <a:stretch>
            <a:fillRect/>
          </a:stretch>
        </p:blipFill>
        <p:spPr>
          <a:xfrm>
            <a:off x="145150" y="554792"/>
            <a:ext cx="9708176" cy="6098983"/>
          </a:xfrm>
          <a:prstGeom prst="rect">
            <a:avLst/>
          </a:prstGeom>
        </p:spPr>
      </p:pic>
      <p:pic>
        <p:nvPicPr>
          <p:cNvPr id="6" name="Picture 5" descr="A blue and green planet&#10;&#10;Description automatically generated">
            <a:extLst>
              <a:ext uri="{FF2B5EF4-FFF2-40B4-BE49-F238E27FC236}">
                <a16:creationId xmlns:a16="http://schemas.microsoft.com/office/drawing/2014/main" id="{A7B9253B-B2E1-9F54-B0DB-74A5B932DFB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0547182" y="5492783"/>
            <a:ext cx="1115009" cy="1084184"/>
          </a:xfrm>
          <a:prstGeom prst="rect">
            <a:avLst/>
          </a:prstGeom>
        </p:spPr>
      </p:pic>
    </p:spTree>
    <p:extLst>
      <p:ext uri="{BB962C8B-B14F-4D97-AF65-F5344CB8AC3E}">
        <p14:creationId xmlns:p14="http://schemas.microsoft.com/office/powerpoint/2010/main" val="39012219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 name="Group 11">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3" name="Freeform: Shape 1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Freeform: Shape 1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Freeform: Shape 20">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3"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5"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1" name="Rectangle 30">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D8DC78B9-28C8-8C21-2ADF-0694E5517081}"/>
              </a:ext>
            </a:extLst>
          </p:cNvPr>
          <p:cNvSpPr>
            <a:spLocks noGrp="1"/>
          </p:cNvSpPr>
          <p:nvPr>
            <p:ph type="title"/>
          </p:nvPr>
        </p:nvSpPr>
        <p:spPr>
          <a:xfrm>
            <a:off x="7018736" y="208047"/>
            <a:ext cx="4896536" cy="2545094"/>
          </a:xfrm>
        </p:spPr>
        <p:txBody>
          <a:bodyPr vert="horz" lIns="91440" tIns="45720" rIns="91440" bIns="45720" rtlCol="0" anchor="b">
            <a:normAutofit/>
          </a:bodyPr>
          <a:lstStyle/>
          <a:p>
            <a:r>
              <a:rPr lang="en-US" sz="4000" dirty="0"/>
              <a:t>COUNTRIES WITH THE BIGGEST CUSTOMER BASE.</a:t>
            </a:r>
          </a:p>
        </p:txBody>
      </p:sp>
      <p:sp>
        <p:nvSpPr>
          <p:cNvPr id="33" name="Freeform: Shape 32">
            <a:extLst>
              <a:ext uri="{FF2B5EF4-FFF2-40B4-BE49-F238E27FC236}">
                <a16:creationId xmlns:a16="http://schemas.microsoft.com/office/drawing/2014/main" id="{8972B65B-8AFA-4B5C-BFC6-E443F3777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1">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5" name="Graphic 78">
            <a:extLst>
              <a:ext uri="{FF2B5EF4-FFF2-40B4-BE49-F238E27FC236}">
                <a16:creationId xmlns:a16="http://schemas.microsoft.com/office/drawing/2014/main" id="{8B32F32D-2578-47BA-A8C8-B9CC3F8A09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6" name="Graphic 78">
              <a:extLst>
                <a:ext uri="{FF2B5EF4-FFF2-40B4-BE49-F238E27FC236}">
                  <a16:creationId xmlns:a16="http://schemas.microsoft.com/office/drawing/2014/main" id="{FE39C5A6-D000-4F68-8942-DD0D6D6F8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7" name="Graphic 78">
              <a:extLst>
                <a:ext uri="{FF2B5EF4-FFF2-40B4-BE49-F238E27FC236}">
                  <a16:creationId xmlns:a16="http://schemas.microsoft.com/office/drawing/2014/main" id="{E89890B6-1232-480B-A1E4-4EE4897F64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8" name="Graphic 78">
                <a:extLst>
                  <a:ext uri="{FF2B5EF4-FFF2-40B4-BE49-F238E27FC236}">
                    <a16:creationId xmlns:a16="http://schemas.microsoft.com/office/drawing/2014/main" id="{AA2A92B4-DD5E-4659-876C-CEF27D8A3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CB3716F9-57FA-4E55-B926-D141DFDE7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6E65CA48-F624-4AAA-B08C-4D030E798B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1" name="Graphic 78">
                <a:extLst>
                  <a:ext uri="{FF2B5EF4-FFF2-40B4-BE49-F238E27FC236}">
                    <a16:creationId xmlns:a16="http://schemas.microsoft.com/office/drawing/2014/main" id="{5AB96607-3A57-4F71-87E5-C0D546FEB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5" name="Content Placeholder 4" descr="A colorful circles with text&#10;&#10;Description automatically generated">
            <a:extLst>
              <a:ext uri="{FF2B5EF4-FFF2-40B4-BE49-F238E27FC236}">
                <a16:creationId xmlns:a16="http://schemas.microsoft.com/office/drawing/2014/main" id="{3AAE72AC-1212-A098-B258-4D167E9D73B0}"/>
              </a:ext>
            </a:extLst>
          </p:cNvPr>
          <p:cNvPicPr>
            <a:picLocks noGrp="1" noChangeAspect="1"/>
          </p:cNvPicPr>
          <p:nvPr>
            <p:ph idx="1"/>
          </p:nvPr>
        </p:nvPicPr>
        <p:blipFill>
          <a:blip r:embed="rId2"/>
          <a:stretch>
            <a:fillRect/>
          </a:stretch>
        </p:blipFill>
        <p:spPr>
          <a:xfrm>
            <a:off x="240705" y="348162"/>
            <a:ext cx="6442946" cy="6161676"/>
          </a:xfrm>
          <a:prstGeom prst="rect">
            <a:avLst/>
          </a:prstGeom>
        </p:spPr>
      </p:pic>
      <p:sp>
        <p:nvSpPr>
          <p:cNvPr id="43" name="Freeform: Shape 42">
            <a:extLst>
              <a:ext uri="{FF2B5EF4-FFF2-40B4-BE49-F238E27FC236}">
                <a16:creationId xmlns:a16="http://schemas.microsoft.com/office/drawing/2014/main" id="{286E5E1D-FD49-448F-83C8-E06466BE5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99042" y="5608708"/>
            <a:ext cx="4292956" cy="1249292"/>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5" name="Group 44">
            <a:extLst>
              <a:ext uri="{FF2B5EF4-FFF2-40B4-BE49-F238E27FC236}">
                <a16:creationId xmlns:a16="http://schemas.microsoft.com/office/drawing/2014/main" id="{D82E7BA0-A7BA-4C61-9D6F-5345A54056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447993" y="5742897"/>
            <a:ext cx="886141" cy="802496"/>
            <a:chOff x="10948005" y="3272152"/>
            <a:chExt cx="868640" cy="786648"/>
          </a:xfrm>
          <a:solidFill>
            <a:schemeClr val="accent6"/>
          </a:solidFill>
        </p:grpSpPr>
        <p:sp>
          <p:nvSpPr>
            <p:cNvPr id="46" name="Freeform: Shape 45">
              <a:extLst>
                <a:ext uri="{FF2B5EF4-FFF2-40B4-BE49-F238E27FC236}">
                  <a16:creationId xmlns:a16="http://schemas.microsoft.com/office/drawing/2014/main" id="{B5369E81-3115-4284-995E-F753EB421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Freeform: Shape 46">
              <a:extLst>
                <a:ext uri="{FF2B5EF4-FFF2-40B4-BE49-F238E27FC236}">
                  <a16:creationId xmlns:a16="http://schemas.microsoft.com/office/drawing/2014/main" id="{44729589-1C6A-4995-83DB-3C8AC2B8DE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8" name="Freeform: Shape 47">
              <a:extLst>
                <a:ext uri="{FF2B5EF4-FFF2-40B4-BE49-F238E27FC236}">
                  <a16:creationId xmlns:a16="http://schemas.microsoft.com/office/drawing/2014/main" id="{7A966D0D-0B99-4534-8150-ECA25F804A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9" name="Graphic 12">
              <a:extLst>
                <a:ext uri="{FF2B5EF4-FFF2-40B4-BE49-F238E27FC236}">
                  <a16:creationId xmlns:a16="http://schemas.microsoft.com/office/drawing/2014/main" id="{7DC8EDF8-9492-4A6B-8050-A6B44F11B5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0" name="Graphic 15">
              <a:extLst>
                <a:ext uri="{FF2B5EF4-FFF2-40B4-BE49-F238E27FC236}">
                  <a16:creationId xmlns:a16="http://schemas.microsoft.com/office/drawing/2014/main" id="{13B4EDF3-5414-4F6E-8824-4FDC7BFD5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1" name="Graphic 15">
              <a:extLst>
                <a:ext uri="{FF2B5EF4-FFF2-40B4-BE49-F238E27FC236}">
                  <a16:creationId xmlns:a16="http://schemas.microsoft.com/office/drawing/2014/main" id="{6CE204CE-5738-4712-8E02-CF746C010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D2369023-4235-4E1E-A424-EA0EA83DE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extBox 5">
            <a:extLst>
              <a:ext uri="{FF2B5EF4-FFF2-40B4-BE49-F238E27FC236}">
                <a16:creationId xmlns:a16="http://schemas.microsoft.com/office/drawing/2014/main" id="{DB59D3E2-448B-2EE6-2EDE-8A037BDFC643}"/>
              </a:ext>
            </a:extLst>
          </p:cNvPr>
          <p:cNvSpPr txBox="1"/>
          <p:nvPr/>
        </p:nvSpPr>
        <p:spPr>
          <a:xfrm>
            <a:off x="7022756" y="2921776"/>
            <a:ext cx="4892516" cy="2308324"/>
          </a:xfrm>
          <a:prstGeom prst="rect">
            <a:avLst/>
          </a:prstGeom>
          <a:noFill/>
        </p:spPr>
        <p:txBody>
          <a:bodyPr wrap="square" rtlCol="0">
            <a:spAutoFit/>
          </a:bodyPr>
          <a:lstStyle/>
          <a:p>
            <a:r>
              <a:rPr lang="en-US" dirty="0"/>
              <a:t>Of the 109 countries with at least 1 customer, the countries with the highest number of customers include India, China and United States. </a:t>
            </a:r>
          </a:p>
          <a:p>
            <a:endParaRPr lang="en-US" dirty="0"/>
          </a:p>
          <a:p>
            <a:endParaRPr lang="en-US" dirty="0"/>
          </a:p>
          <a:p>
            <a:r>
              <a:rPr lang="en-US" dirty="0"/>
              <a:t>Is there any correlation between the customer base and total revenue?</a:t>
            </a:r>
          </a:p>
        </p:txBody>
      </p:sp>
    </p:spTree>
    <p:extLst>
      <p:ext uri="{BB962C8B-B14F-4D97-AF65-F5344CB8AC3E}">
        <p14:creationId xmlns:p14="http://schemas.microsoft.com/office/powerpoint/2010/main" val="3452611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84B75-D9DC-863B-9112-0F5AB52B602C}"/>
              </a:ext>
            </a:extLst>
          </p:cNvPr>
          <p:cNvSpPr>
            <a:spLocks noGrp="1"/>
          </p:cNvSpPr>
          <p:nvPr>
            <p:ph type="title"/>
          </p:nvPr>
        </p:nvSpPr>
        <p:spPr>
          <a:xfrm>
            <a:off x="0" y="1"/>
            <a:ext cx="12191999" cy="700088"/>
          </a:xfrm>
        </p:spPr>
        <p:txBody>
          <a:bodyPr/>
          <a:lstStyle/>
          <a:p>
            <a:r>
              <a:rPr lang="en-US" dirty="0"/>
              <a:t>TOP 10 HIGHEST GROSSING COUNTRIES</a:t>
            </a:r>
          </a:p>
        </p:txBody>
      </p:sp>
      <p:pic>
        <p:nvPicPr>
          <p:cNvPr id="7" name="Content Placeholder 6" descr="A chart of the country's population&#10;&#10;Description automatically generated with medium confidence">
            <a:extLst>
              <a:ext uri="{FF2B5EF4-FFF2-40B4-BE49-F238E27FC236}">
                <a16:creationId xmlns:a16="http://schemas.microsoft.com/office/drawing/2014/main" id="{AF3352CD-6B16-D137-4C6A-39C9D6AF29E1}"/>
              </a:ext>
            </a:extLst>
          </p:cNvPr>
          <p:cNvPicPr>
            <a:picLocks noGrp="1" noChangeAspect="1"/>
          </p:cNvPicPr>
          <p:nvPr>
            <p:ph idx="1"/>
          </p:nvPr>
        </p:nvPicPr>
        <p:blipFill>
          <a:blip r:embed="rId2"/>
          <a:stretch>
            <a:fillRect/>
          </a:stretch>
        </p:blipFill>
        <p:spPr>
          <a:xfrm>
            <a:off x="104931" y="700089"/>
            <a:ext cx="9518753" cy="6045485"/>
          </a:xfrm>
        </p:spPr>
      </p:pic>
      <p:sp>
        <p:nvSpPr>
          <p:cNvPr id="8" name="TextBox 7">
            <a:extLst>
              <a:ext uri="{FF2B5EF4-FFF2-40B4-BE49-F238E27FC236}">
                <a16:creationId xmlns:a16="http://schemas.microsoft.com/office/drawing/2014/main" id="{135E4657-0B56-B64B-4879-138BCA31F743}"/>
              </a:ext>
            </a:extLst>
          </p:cNvPr>
          <p:cNvSpPr txBox="1"/>
          <p:nvPr/>
        </p:nvSpPr>
        <p:spPr>
          <a:xfrm>
            <a:off x="9848539" y="700089"/>
            <a:ext cx="2238530" cy="4247317"/>
          </a:xfrm>
          <a:prstGeom prst="rect">
            <a:avLst/>
          </a:prstGeom>
          <a:noFill/>
        </p:spPr>
        <p:txBody>
          <a:bodyPr wrap="square" rtlCol="0">
            <a:spAutoFit/>
          </a:bodyPr>
          <a:lstStyle/>
          <a:p>
            <a:r>
              <a:rPr lang="en-US" dirty="0"/>
              <a:t>Countries such as China, India and the United States have accrued the most in revenue over time. Rockbuster could look to expand the markets and improve advertising in these countries since they also have the highest number of customers.</a:t>
            </a:r>
          </a:p>
        </p:txBody>
      </p:sp>
    </p:spTree>
    <p:extLst>
      <p:ext uri="{BB962C8B-B14F-4D97-AF65-F5344CB8AC3E}">
        <p14:creationId xmlns:p14="http://schemas.microsoft.com/office/powerpoint/2010/main" val="1651005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074B5-685E-F767-07BC-AE9098AF185E}"/>
              </a:ext>
            </a:extLst>
          </p:cNvPr>
          <p:cNvSpPr>
            <a:spLocks noGrp="1"/>
          </p:cNvSpPr>
          <p:nvPr>
            <p:ph type="title"/>
          </p:nvPr>
        </p:nvSpPr>
        <p:spPr>
          <a:xfrm>
            <a:off x="1" y="0"/>
            <a:ext cx="12001500" cy="599607"/>
          </a:xfrm>
        </p:spPr>
        <p:txBody>
          <a:bodyPr>
            <a:normAutofit fontScale="90000"/>
          </a:bodyPr>
          <a:lstStyle/>
          <a:p>
            <a:r>
              <a:rPr lang="en-US" dirty="0"/>
              <a:t>CUSTOMERS WITH HIGH LIFETIME VALUE</a:t>
            </a:r>
          </a:p>
        </p:txBody>
      </p:sp>
      <p:graphicFrame>
        <p:nvGraphicFramePr>
          <p:cNvPr id="4" name="Table 4">
            <a:extLst>
              <a:ext uri="{FF2B5EF4-FFF2-40B4-BE49-F238E27FC236}">
                <a16:creationId xmlns:a16="http://schemas.microsoft.com/office/drawing/2014/main" id="{E5A86692-F9F5-F283-88D5-C57F682EA9B9}"/>
              </a:ext>
            </a:extLst>
          </p:cNvPr>
          <p:cNvGraphicFramePr>
            <a:graphicFrameLocks noGrp="1"/>
          </p:cNvGraphicFramePr>
          <p:nvPr>
            <p:ph idx="1"/>
            <p:extLst>
              <p:ext uri="{D42A27DB-BD31-4B8C-83A1-F6EECF244321}">
                <p14:modId xmlns:p14="http://schemas.microsoft.com/office/powerpoint/2010/main" val="3767482018"/>
              </p:ext>
            </p:extLst>
          </p:nvPr>
        </p:nvGraphicFramePr>
        <p:xfrm>
          <a:off x="128588" y="640080"/>
          <a:ext cx="9719950" cy="6075509"/>
        </p:xfrm>
        <a:graphic>
          <a:graphicData uri="http://schemas.openxmlformats.org/drawingml/2006/table">
            <a:tbl>
              <a:tblPr firstRow="1" bandRow="1">
                <a:tableStyleId>{5C22544A-7EE6-4342-B048-85BDC9FD1C3A}</a:tableStyleId>
              </a:tblPr>
              <a:tblGrid>
                <a:gridCol w="1340448">
                  <a:extLst>
                    <a:ext uri="{9D8B030D-6E8A-4147-A177-3AD203B41FA5}">
                      <a16:colId xmlns:a16="http://schemas.microsoft.com/office/drawing/2014/main" val="484675159"/>
                    </a:ext>
                  </a:extLst>
                </a:gridCol>
                <a:gridCol w="1899534">
                  <a:extLst>
                    <a:ext uri="{9D8B030D-6E8A-4147-A177-3AD203B41FA5}">
                      <a16:colId xmlns:a16="http://schemas.microsoft.com/office/drawing/2014/main" val="1087714707"/>
                    </a:ext>
                  </a:extLst>
                </a:gridCol>
                <a:gridCol w="1619992">
                  <a:extLst>
                    <a:ext uri="{9D8B030D-6E8A-4147-A177-3AD203B41FA5}">
                      <a16:colId xmlns:a16="http://schemas.microsoft.com/office/drawing/2014/main" val="116544477"/>
                    </a:ext>
                  </a:extLst>
                </a:gridCol>
                <a:gridCol w="1619992">
                  <a:extLst>
                    <a:ext uri="{9D8B030D-6E8A-4147-A177-3AD203B41FA5}">
                      <a16:colId xmlns:a16="http://schemas.microsoft.com/office/drawing/2014/main" val="402562243"/>
                    </a:ext>
                  </a:extLst>
                </a:gridCol>
                <a:gridCol w="1619992">
                  <a:extLst>
                    <a:ext uri="{9D8B030D-6E8A-4147-A177-3AD203B41FA5}">
                      <a16:colId xmlns:a16="http://schemas.microsoft.com/office/drawing/2014/main" val="1818447362"/>
                    </a:ext>
                  </a:extLst>
                </a:gridCol>
                <a:gridCol w="1619992">
                  <a:extLst>
                    <a:ext uri="{9D8B030D-6E8A-4147-A177-3AD203B41FA5}">
                      <a16:colId xmlns:a16="http://schemas.microsoft.com/office/drawing/2014/main" val="3725831752"/>
                    </a:ext>
                  </a:extLst>
                </a:gridCol>
              </a:tblGrid>
              <a:tr h="657123">
                <a:tc>
                  <a:txBody>
                    <a:bodyPr/>
                    <a:lstStyle/>
                    <a:p>
                      <a:r>
                        <a:rPr lang="en-US" dirty="0"/>
                        <a:t>Customer ID</a:t>
                      </a:r>
                    </a:p>
                  </a:txBody>
                  <a:tcPr/>
                </a:tc>
                <a:tc>
                  <a:txBody>
                    <a:bodyPr/>
                    <a:lstStyle/>
                    <a:p>
                      <a:r>
                        <a:rPr lang="en-US" dirty="0"/>
                        <a:t>First Name</a:t>
                      </a:r>
                    </a:p>
                  </a:txBody>
                  <a:tcPr/>
                </a:tc>
                <a:tc>
                  <a:txBody>
                    <a:bodyPr/>
                    <a:lstStyle/>
                    <a:p>
                      <a:r>
                        <a:rPr lang="en-US" dirty="0"/>
                        <a:t>Last Name</a:t>
                      </a:r>
                    </a:p>
                  </a:txBody>
                  <a:tcPr/>
                </a:tc>
                <a:tc>
                  <a:txBody>
                    <a:bodyPr/>
                    <a:lstStyle/>
                    <a:p>
                      <a:r>
                        <a:rPr lang="en-US" dirty="0"/>
                        <a:t>City</a:t>
                      </a:r>
                    </a:p>
                  </a:txBody>
                  <a:tcPr/>
                </a:tc>
                <a:tc>
                  <a:txBody>
                    <a:bodyPr/>
                    <a:lstStyle/>
                    <a:p>
                      <a:r>
                        <a:rPr lang="en-US" dirty="0"/>
                        <a:t>Country</a:t>
                      </a:r>
                    </a:p>
                  </a:txBody>
                  <a:tcPr/>
                </a:tc>
                <a:tc>
                  <a:txBody>
                    <a:bodyPr/>
                    <a:lstStyle/>
                    <a:p>
                      <a:r>
                        <a:rPr lang="en-US" dirty="0"/>
                        <a:t>Total Paid ($)</a:t>
                      </a:r>
                    </a:p>
                  </a:txBody>
                  <a:tcPr/>
                </a:tc>
                <a:extLst>
                  <a:ext uri="{0D108BD9-81ED-4DB2-BD59-A6C34878D82A}">
                    <a16:rowId xmlns:a16="http://schemas.microsoft.com/office/drawing/2014/main" val="3318641909"/>
                  </a:ext>
                </a:extLst>
              </a:tr>
              <a:tr h="657123">
                <a:tc>
                  <a:txBody>
                    <a:bodyPr/>
                    <a:lstStyle/>
                    <a:p>
                      <a:r>
                        <a:rPr lang="en-US" dirty="0"/>
                        <a:t>148</a:t>
                      </a:r>
                    </a:p>
                  </a:txBody>
                  <a:tcPr/>
                </a:tc>
                <a:tc>
                  <a:txBody>
                    <a:bodyPr/>
                    <a:lstStyle/>
                    <a:p>
                      <a:r>
                        <a:rPr lang="en-US" dirty="0"/>
                        <a:t>Eleanor</a:t>
                      </a:r>
                    </a:p>
                  </a:txBody>
                  <a:tcPr/>
                </a:tc>
                <a:tc>
                  <a:txBody>
                    <a:bodyPr/>
                    <a:lstStyle/>
                    <a:p>
                      <a:r>
                        <a:rPr lang="en-US" dirty="0"/>
                        <a:t>Hunt</a:t>
                      </a:r>
                    </a:p>
                  </a:txBody>
                  <a:tcPr/>
                </a:tc>
                <a:tc>
                  <a:txBody>
                    <a:bodyPr/>
                    <a:lstStyle/>
                    <a:p>
                      <a:r>
                        <a:rPr lang="en-US" dirty="0"/>
                        <a:t>Saint-Denis</a:t>
                      </a:r>
                    </a:p>
                  </a:txBody>
                  <a:tcPr/>
                </a:tc>
                <a:tc>
                  <a:txBody>
                    <a:bodyPr/>
                    <a:lstStyle/>
                    <a:p>
                      <a:r>
                        <a:rPr lang="en-US" dirty="0"/>
                        <a:t>Russian Federation</a:t>
                      </a:r>
                    </a:p>
                  </a:txBody>
                  <a:tcPr/>
                </a:tc>
                <a:tc>
                  <a:txBody>
                    <a:bodyPr/>
                    <a:lstStyle/>
                    <a:p>
                      <a:r>
                        <a:rPr lang="en-US" dirty="0"/>
                        <a:t>211.55</a:t>
                      </a:r>
                    </a:p>
                  </a:txBody>
                  <a:tcPr/>
                </a:tc>
                <a:extLst>
                  <a:ext uri="{0D108BD9-81ED-4DB2-BD59-A6C34878D82A}">
                    <a16:rowId xmlns:a16="http://schemas.microsoft.com/office/drawing/2014/main" val="2055261254"/>
                  </a:ext>
                </a:extLst>
              </a:tr>
              <a:tr h="554467">
                <a:tc>
                  <a:txBody>
                    <a:bodyPr/>
                    <a:lstStyle/>
                    <a:p>
                      <a:r>
                        <a:rPr lang="en-US" dirty="0"/>
                        <a:t>526</a:t>
                      </a:r>
                    </a:p>
                  </a:txBody>
                  <a:tcPr/>
                </a:tc>
                <a:tc>
                  <a:txBody>
                    <a:bodyPr/>
                    <a:lstStyle/>
                    <a:p>
                      <a:r>
                        <a:rPr lang="en-US" dirty="0"/>
                        <a:t>Karl</a:t>
                      </a:r>
                    </a:p>
                  </a:txBody>
                  <a:tcPr/>
                </a:tc>
                <a:tc>
                  <a:txBody>
                    <a:bodyPr/>
                    <a:lstStyle/>
                    <a:p>
                      <a:r>
                        <a:rPr lang="en-US" dirty="0"/>
                        <a:t>Seal</a:t>
                      </a:r>
                    </a:p>
                  </a:txBody>
                  <a:tcPr/>
                </a:tc>
                <a:tc>
                  <a:txBody>
                    <a:bodyPr/>
                    <a:lstStyle/>
                    <a:p>
                      <a:r>
                        <a:rPr lang="en-US" dirty="0"/>
                        <a:t>Cape Coral</a:t>
                      </a:r>
                    </a:p>
                  </a:txBody>
                  <a:tcPr/>
                </a:tc>
                <a:tc>
                  <a:txBody>
                    <a:bodyPr/>
                    <a:lstStyle/>
                    <a:p>
                      <a:r>
                        <a:rPr lang="en-US" dirty="0"/>
                        <a:t>United States</a:t>
                      </a:r>
                    </a:p>
                  </a:txBody>
                  <a:tcPr/>
                </a:tc>
                <a:tc>
                  <a:txBody>
                    <a:bodyPr/>
                    <a:lstStyle/>
                    <a:p>
                      <a:r>
                        <a:rPr lang="en-US" dirty="0"/>
                        <a:t>208.58</a:t>
                      </a:r>
                    </a:p>
                  </a:txBody>
                  <a:tcPr/>
                </a:tc>
                <a:extLst>
                  <a:ext uri="{0D108BD9-81ED-4DB2-BD59-A6C34878D82A}">
                    <a16:rowId xmlns:a16="http://schemas.microsoft.com/office/drawing/2014/main" val="434273903"/>
                  </a:ext>
                </a:extLst>
              </a:tr>
              <a:tr h="938747">
                <a:tc>
                  <a:txBody>
                    <a:bodyPr/>
                    <a:lstStyle/>
                    <a:p>
                      <a:r>
                        <a:rPr lang="en-US" dirty="0"/>
                        <a:t>178</a:t>
                      </a:r>
                    </a:p>
                  </a:txBody>
                  <a:tcPr/>
                </a:tc>
                <a:tc>
                  <a:txBody>
                    <a:bodyPr/>
                    <a:lstStyle/>
                    <a:p>
                      <a:r>
                        <a:rPr lang="en-US" dirty="0"/>
                        <a:t>Marion</a:t>
                      </a:r>
                    </a:p>
                  </a:txBody>
                  <a:tcPr/>
                </a:tc>
                <a:tc>
                  <a:txBody>
                    <a:bodyPr/>
                    <a:lstStyle/>
                    <a:p>
                      <a:r>
                        <a:rPr lang="en-US" dirty="0"/>
                        <a:t>Snyder</a:t>
                      </a:r>
                    </a:p>
                  </a:txBody>
                  <a:tcPr/>
                </a:tc>
                <a:tc>
                  <a:txBody>
                    <a:bodyPr/>
                    <a:lstStyle/>
                    <a:p>
                      <a:r>
                        <a:rPr lang="en-US" dirty="0"/>
                        <a:t>Santa Barbara dOeste</a:t>
                      </a:r>
                    </a:p>
                  </a:txBody>
                  <a:tcPr/>
                </a:tc>
                <a:tc>
                  <a:txBody>
                    <a:bodyPr/>
                    <a:lstStyle/>
                    <a:p>
                      <a:r>
                        <a:rPr lang="en-US" dirty="0"/>
                        <a:t>Brazil</a:t>
                      </a:r>
                    </a:p>
                  </a:txBody>
                  <a:tcPr/>
                </a:tc>
                <a:tc>
                  <a:txBody>
                    <a:bodyPr/>
                    <a:lstStyle/>
                    <a:p>
                      <a:r>
                        <a:rPr lang="en-US" dirty="0"/>
                        <a:t>194.61</a:t>
                      </a:r>
                    </a:p>
                  </a:txBody>
                  <a:tcPr/>
                </a:tc>
                <a:extLst>
                  <a:ext uri="{0D108BD9-81ED-4DB2-BD59-A6C34878D82A}">
                    <a16:rowId xmlns:a16="http://schemas.microsoft.com/office/drawing/2014/main" val="1529268490"/>
                  </a:ext>
                </a:extLst>
              </a:tr>
              <a:tr h="554467">
                <a:tc>
                  <a:txBody>
                    <a:bodyPr/>
                    <a:lstStyle/>
                    <a:p>
                      <a:r>
                        <a:rPr lang="en-US" dirty="0"/>
                        <a:t>137</a:t>
                      </a:r>
                    </a:p>
                  </a:txBody>
                  <a:tcPr/>
                </a:tc>
                <a:tc>
                  <a:txBody>
                    <a:bodyPr/>
                    <a:lstStyle/>
                    <a:p>
                      <a:r>
                        <a:rPr lang="en-US" dirty="0"/>
                        <a:t>Rhonda</a:t>
                      </a:r>
                    </a:p>
                  </a:txBody>
                  <a:tcPr/>
                </a:tc>
                <a:tc>
                  <a:txBody>
                    <a:bodyPr/>
                    <a:lstStyle/>
                    <a:p>
                      <a:r>
                        <a:rPr lang="en-US" dirty="0"/>
                        <a:t>Kennedy</a:t>
                      </a:r>
                    </a:p>
                  </a:txBody>
                  <a:tcPr/>
                </a:tc>
                <a:tc>
                  <a:txBody>
                    <a:bodyPr/>
                    <a:lstStyle/>
                    <a:p>
                      <a:r>
                        <a:rPr lang="en-US" dirty="0"/>
                        <a:t>Apeldoorn</a:t>
                      </a:r>
                    </a:p>
                  </a:txBody>
                  <a:tcPr/>
                </a:tc>
                <a:tc>
                  <a:txBody>
                    <a:bodyPr/>
                    <a:lstStyle/>
                    <a:p>
                      <a:r>
                        <a:rPr lang="en-US" dirty="0"/>
                        <a:t>Netherlands</a:t>
                      </a:r>
                    </a:p>
                  </a:txBody>
                  <a:tcPr/>
                </a:tc>
                <a:tc>
                  <a:txBody>
                    <a:bodyPr/>
                    <a:lstStyle/>
                    <a:p>
                      <a:r>
                        <a:rPr lang="en-US" dirty="0"/>
                        <a:t>191.62</a:t>
                      </a:r>
                    </a:p>
                  </a:txBody>
                  <a:tcPr/>
                </a:tc>
                <a:extLst>
                  <a:ext uri="{0D108BD9-81ED-4DB2-BD59-A6C34878D82A}">
                    <a16:rowId xmlns:a16="http://schemas.microsoft.com/office/drawing/2014/main" val="2037124146"/>
                  </a:ext>
                </a:extLst>
              </a:tr>
              <a:tr h="375498">
                <a:tc>
                  <a:txBody>
                    <a:bodyPr/>
                    <a:lstStyle/>
                    <a:p>
                      <a:r>
                        <a:rPr lang="en-US" dirty="0"/>
                        <a:t>144</a:t>
                      </a:r>
                    </a:p>
                  </a:txBody>
                  <a:tcPr/>
                </a:tc>
                <a:tc>
                  <a:txBody>
                    <a:bodyPr/>
                    <a:lstStyle/>
                    <a:p>
                      <a:r>
                        <a:rPr lang="en-US" dirty="0"/>
                        <a:t>Clara </a:t>
                      </a:r>
                    </a:p>
                  </a:txBody>
                  <a:tcPr/>
                </a:tc>
                <a:tc>
                  <a:txBody>
                    <a:bodyPr/>
                    <a:lstStyle/>
                    <a:p>
                      <a:r>
                        <a:rPr lang="en-US" dirty="0"/>
                        <a:t>Shaw</a:t>
                      </a:r>
                    </a:p>
                  </a:txBody>
                  <a:tcPr/>
                </a:tc>
                <a:tc>
                  <a:txBody>
                    <a:bodyPr/>
                    <a:lstStyle/>
                    <a:p>
                      <a:r>
                        <a:rPr lang="en-US" dirty="0"/>
                        <a:t>Molodetno</a:t>
                      </a:r>
                    </a:p>
                  </a:txBody>
                  <a:tcPr/>
                </a:tc>
                <a:tc>
                  <a:txBody>
                    <a:bodyPr/>
                    <a:lstStyle/>
                    <a:p>
                      <a:r>
                        <a:rPr lang="en-US" dirty="0"/>
                        <a:t>Belarus</a:t>
                      </a:r>
                    </a:p>
                  </a:txBody>
                  <a:tcPr/>
                </a:tc>
                <a:tc>
                  <a:txBody>
                    <a:bodyPr/>
                    <a:lstStyle/>
                    <a:p>
                      <a:r>
                        <a:rPr lang="en-US" dirty="0"/>
                        <a:t>189.60</a:t>
                      </a:r>
                    </a:p>
                  </a:txBody>
                  <a:tcPr/>
                </a:tc>
                <a:extLst>
                  <a:ext uri="{0D108BD9-81ED-4DB2-BD59-A6C34878D82A}">
                    <a16:rowId xmlns:a16="http://schemas.microsoft.com/office/drawing/2014/main" val="2671623213"/>
                  </a:ext>
                </a:extLst>
              </a:tr>
              <a:tr h="375498">
                <a:tc>
                  <a:txBody>
                    <a:bodyPr/>
                    <a:lstStyle/>
                    <a:p>
                      <a:r>
                        <a:rPr lang="en-US" dirty="0"/>
                        <a:t>459</a:t>
                      </a:r>
                    </a:p>
                  </a:txBody>
                  <a:tcPr/>
                </a:tc>
                <a:tc>
                  <a:txBody>
                    <a:bodyPr/>
                    <a:lstStyle/>
                    <a:p>
                      <a:r>
                        <a:rPr lang="en-US" dirty="0"/>
                        <a:t>Tommy</a:t>
                      </a:r>
                    </a:p>
                  </a:txBody>
                  <a:tcPr/>
                </a:tc>
                <a:tc>
                  <a:txBody>
                    <a:bodyPr/>
                    <a:lstStyle/>
                    <a:p>
                      <a:r>
                        <a:rPr lang="en-US" dirty="0"/>
                        <a:t>Collazo</a:t>
                      </a:r>
                    </a:p>
                  </a:txBody>
                  <a:tcPr/>
                </a:tc>
                <a:tc>
                  <a:txBody>
                    <a:bodyPr/>
                    <a:lstStyle/>
                    <a:p>
                      <a:r>
                        <a:rPr lang="en-US" dirty="0"/>
                        <a:t>Qomsheh</a:t>
                      </a:r>
                    </a:p>
                  </a:txBody>
                  <a:tcPr/>
                </a:tc>
                <a:tc>
                  <a:txBody>
                    <a:bodyPr/>
                    <a:lstStyle/>
                    <a:p>
                      <a:r>
                        <a:rPr lang="en-US" dirty="0"/>
                        <a:t>Iran</a:t>
                      </a:r>
                    </a:p>
                  </a:txBody>
                  <a:tcPr/>
                </a:tc>
                <a:tc>
                  <a:txBody>
                    <a:bodyPr/>
                    <a:lstStyle/>
                    <a:p>
                      <a:r>
                        <a:rPr lang="en-US" dirty="0"/>
                        <a:t>183.63</a:t>
                      </a:r>
                    </a:p>
                  </a:txBody>
                  <a:tcPr/>
                </a:tc>
                <a:extLst>
                  <a:ext uri="{0D108BD9-81ED-4DB2-BD59-A6C34878D82A}">
                    <a16:rowId xmlns:a16="http://schemas.microsoft.com/office/drawing/2014/main" val="3185048222"/>
                  </a:ext>
                </a:extLst>
              </a:tr>
              <a:tr h="554467">
                <a:tc>
                  <a:txBody>
                    <a:bodyPr/>
                    <a:lstStyle/>
                    <a:p>
                      <a:r>
                        <a:rPr lang="en-US" dirty="0"/>
                        <a:t>181</a:t>
                      </a:r>
                    </a:p>
                  </a:txBody>
                  <a:tcPr/>
                </a:tc>
                <a:tc>
                  <a:txBody>
                    <a:bodyPr/>
                    <a:lstStyle/>
                    <a:p>
                      <a:r>
                        <a:rPr lang="en-US" dirty="0"/>
                        <a:t>Ana</a:t>
                      </a:r>
                    </a:p>
                  </a:txBody>
                  <a:tcPr/>
                </a:tc>
                <a:tc>
                  <a:txBody>
                    <a:bodyPr/>
                    <a:lstStyle/>
                    <a:p>
                      <a:r>
                        <a:rPr lang="en-US" dirty="0"/>
                        <a:t>Bradley</a:t>
                      </a:r>
                    </a:p>
                  </a:txBody>
                  <a:tcPr/>
                </a:tc>
                <a:tc>
                  <a:txBody>
                    <a:bodyPr/>
                    <a:lstStyle/>
                    <a:p>
                      <a:r>
                        <a:rPr lang="en-US" dirty="0"/>
                        <a:t>Memphis</a:t>
                      </a:r>
                    </a:p>
                  </a:txBody>
                  <a:tcPr/>
                </a:tc>
                <a:tc>
                  <a:txBody>
                    <a:bodyPr/>
                    <a:lstStyle/>
                    <a:p>
                      <a:r>
                        <a:rPr lang="en-US" dirty="0"/>
                        <a:t>United States</a:t>
                      </a:r>
                    </a:p>
                  </a:txBody>
                  <a:tcPr/>
                </a:tc>
                <a:tc>
                  <a:txBody>
                    <a:bodyPr/>
                    <a:lstStyle/>
                    <a:p>
                      <a:r>
                        <a:rPr lang="en-US" dirty="0"/>
                        <a:t>167.67</a:t>
                      </a:r>
                    </a:p>
                  </a:txBody>
                  <a:tcPr/>
                </a:tc>
                <a:extLst>
                  <a:ext uri="{0D108BD9-81ED-4DB2-BD59-A6C34878D82A}">
                    <a16:rowId xmlns:a16="http://schemas.microsoft.com/office/drawing/2014/main" val="342508002"/>
                  </a:ext>
                </a:extLst>
              </a:tr>
              <a:tr h="657123">
                <a:tc>
                  <a:txBody>
                    <a:bodyPr/>
                    <a:lstStyle/>
                    <a:p>
                      <a:r>
                        <a:rPr lang="en-US" dirty="0"/>
                        <a:t>410</a:t>
                      </a:r>
                    </a:p>
                  </a:txBody>
                  <a:tcPr/>
                </a:tc>
                <a:tc>
                  <a:txBody>
                    <a:bodyPr/>
                    <a:lstStyle/>
                    <a:p>
                      <a:r>
                        <a:rPr lang="en-US" dirty="0"/>
                        <a:t>Curtis</a:t>
                      </a:r>
                    </a:p>
                  </a:txBody>
                  <a:tcPr/>
                </a:tc>
                <a:tc>
                  <a:txBody>
                    <a:bodyPr/>
                    <a:lstStyle/>
                    <a:p>
                      <a:r>
                        <a:rPr lang="en-US" dirty="0"/>
                        <a:t>Irby</a:t>
                      </a:r>
                    </a:p>
                  </a:txBody>
                  <a:tcPr/>
                </a:tc>
                <a:tc>
                  <a:txBody>
                    <a:bodyPr/>
                    <a:lstStyle/>
                    <a:p>
                      <a:r>
                        <a:rPr lang="en-US" dirty="0"/>
                        <a:t>Richmond Hill</a:t>
                      </a:r>
                    </a:p>
                  </a:txBody>
                  <a:tcPr/>
                </a:tc>
                <a:tc>
                  <a:txBody>
                    <a:bodyPr/>
                    <a:lstStyle/>
                    <a:p>
                      <a:r>
                        <a:rPr lang="en-US" dirty="0"/>
                        <a:t>Canada</a:t>
                      </a:r>
                    </a:p>
                  </a:txBody>
                  <a:tcPr/>
                </a:tc>
                <a:tc>
                  <a:txBody>
                    <a:bodyPr/>
                    <a:lstStyle/>
                    <a:p>
                      <a:r>
                        <a:rPr lang="en-US" dirty="0"/>
                        <a:t>167.62</a:t>
                      </a:r>
                    </a:p>
                  </a:txBody>
                  <a:tcPr/>
                </a:tc>
                <a:extLst>
                  <a:ext uri="{0D108BD9-81ED-4DB2-BD59-A6C34878D82A}">
                    <a16:rowId xmlns:a16="http://schemas.microsoft.com/office/drawing/2014/main" val="811961795"/>
                  </a:ext>
                </a:extLst>
              </a:tr>
              <a:tr h="375498">
                <a:tc>
                  <a:txBody>
                    <a:bodyPr/>
                    <a:lstStyle/>
                    <a:p>
                      <a:r>
                        <a:rPr lang="en-US" dirty="0"/>
                        <a:t>236</a:t>
                      </a:r>
                    </a:p>
                  </a:txBody>
                  <a:tcPr/>
                </a:tc>
                <a:tc>
                  <a:txBody>
                    <a:bodyPr/>
                    <a:lstStyle/>
                    <a:p>
                      <a:r>
                        <a:rPr lang="en-US" dirty="0"/>
                        <a:t>Marcia</a:t>
                      </a:r>
                    </a:p>
                  </a:txBody>
                  <a:tcPr/>
                </a:tc>
                <a:tc>
                  <a:txBody>
                    <a:bodyPr/>
                    <a:lstStyle/>
                    <a:p>
                      <a:r>
                        <a:rPr lang="en-US" dirty="0"/>
                        <a:t>Dean</a:t>
                      </a:r>
                    </a:p>
                  </a:txBody>
                  <a:tcPr/>
                </a:tc>
                <a:tc>
                  <a:txBody>
                    <a:bodyPr/>
                    <a:lstStyle/>
                    <a:p>
                      <a:r>
                        <a:rPr lang="en-US" dirty="0"/>
                        <a:t>Tanza</a:t>
                      </a:r>
                    </a:p>
                  </a:txBody>
                  <a:tcPr/>
                </a:tc>
                <a:tc>
                  <a:txBody>
                    <a:bodyPr/>
                    <a:lstStyle/>
                    <a:p>
                      <a:r>
                        <a:rPr lang="en-US" dirty="0"/>
                        <a:t>Philippines</a:t>
                      </a:r>
                    </a:p>
                  </a:txBody>
                  <a:tcPr/>
                </a:tc>
                <a:tc>
                  <a:txBody>
                    <a:bodyPr/>
                    <a:lstStyle/>
                    <a:p>
                      <a:r>
                        <a:rPr lang="en-US" dirty="0"/>
                        <a:t>166.61</a:t>
                      </a:r>
                    </a:p>
                  </a:txBody>
                  <a:tcPr/>
                </a:tc>
                <a:extLst>
                  <a:ext uri="{0D108BD9-81ED-4DB2-BD59-A6C34878D82A}">
                    <a16:rowId xmlns:a16="http://schemas.microsoft.com/office/drawing/2014/main" val="3188708971"/>
                  </a:ext>
                </a:extLst>
              </a:tr>
              <a:tr h="375498">
                <a:tc>
                  <a:txBody>
                    <a:bodyPr/>
                    <a:lstStyle/>
                    <a:p>
                      <a:r>
                        <a:rPr lang="en-US" dirty="0"/>
                        <a:t>403</a:t>
                      </a:r>
                    </a:p>
                  </a:txBody>
                  <a:tcPr/>
                </a:tc>
                <a:tc>
                  <a:txBody>
                    <a:bodyPr/>
                    <a:lstStyle/>
                    <a:p>
                      <a:r>
                        <a:rPr lang="en-US" dirty="0"/>
                        <a:t>Mike</a:t>
                      </a:r>
                    </a:p>
                  </a:txBody>
                  <a:tcPr/>
                </a:tc>
                <a:tc>
                  <a:txBody>
                    <a:bodyPr/>
                    <a:lstStyle/>
                    <a:p>
                      <a:r>
                        <a:rPr lang="en-US" dirty="0"/>
                        <a:t>Way</a:t>
                      </a:r>
                    </a:p>
                  </a:txBody>
                  <a:tcPr/>
                </a:tc>
                <a:tc>
                  <a:txBody>
                    <a:bodyPr/>
                    <a:lstStyle/>
                    <a:p>
                      <a:r>
                        <a:rPr lang="en-US" dirty="0"/>
                        <a:t>Valparai</a:t>
                      </a:r>
                    </a:p>
                  </a:txBody>
                  <a:tcPr/>
                </a:tc>
                <a:tc>
                  <a:txBody>
                    <a:bodyPr/>
                    <a:lstStyle/>
                    <a:p>
                      <a:r>
                        <a:rPr lang="en-US" dirty="0"/>
                        <a:t>Spain</a:t>
                      </a:r>
                    </a:p>
                  </a:txBody>
                  <a:tcPr/>
                </a:tc>
                <a:tc>
                  <a:txBody>
                    <a:bodyPr/>
                    <a:lstStyle/>
                    <a:p>
                      <a:r>
                        <a:rPr lang="en-US" dirty="0"/>
                        <a:t>162.67</a:t>
                      </a:r>
                    </a:p>
                  </a:txBody>
                  <a:tcPr/>
                </a:tc>
                <a:extLst>
                  <a:ext uri="{0D108BD9-81ED-4DB2-BD59-A6C34878D82A}">
                    <a16:rowId xmlns:a16="http://schemas.microsoft.com/office/drawing/2014/main" val="3478772437"/>
                  </a:ext>
                </a:extLst>
              </a:tr>
            </a:tbl>
          </a:graphicData>
        </a:graphic>
      </p:graphicFrame>
      <p:sp>
        <p:nvSpPr>
          <p:cNvPr id="3" name="TextBox 2">
            <a:extLst>
              <a:ext uri="{FF2B5EF4-FFF2-40B4-BE49-F238E27FC236}">
                <a16:creationId xmlns:a16="http://schemas.microsoft.com/office/drawing/2014/main" id="{3438D9A0-E5C7-D7CF-7AC9-31C7F1A2885B}"/>
              </a:ext>
            </a:extLst>
          </p:cNvPr>
          <p:cNvSpPr txBox="1"/>
          <p:nvPr/>
        </p:nvSpPr>
        <p:spPr>
          <a:xfrm>
            <a:off x="9953470" y="1094282"/>
            <a:ext cx="2048032" cy="2031325"/>
          </a:xfrm>
          <a:prstGeom prst="rect">
            <a:avLst/>
          </a:prstGeom>
          <a:noFill/>
        </p:spPr>
        <p:txBody>
          <a:bodyPr wrap="square" rtlCol="0">
            <a:spAutoFit/>
          </a:bodyPr>
          <a:lstStyle/>
          <a:p>
            <a:r>
              <a:rPr lang="en-US" dirty="0"/>
              <a:t>Company could look to offer loyalty incentives to these customers as part of a retention policy.</a:t>
            </a:r>
          </a:p>
        </p:txBody>
      </p:sp>
    </p:spTree>
    <p:extLst>
      <p:ext uri="{BB962C8B-B14F-4D97-AF65-F5344CB8AC3E}">
        <p14:creationId xmlns:p14="http://schemas.microsoft.com/office/powerpoint/2010/main" val="4998444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3F3F7-A70F-C115-271E-881EF339FA95}"/>
              </a:ext>
            </a:extLst>
          </p:cNvPr>
          <p:cNvSpPr>
            <a:spLocks noGrp="1"/>
          </p:cNvSpPr>
          <p:nvPr>
            <p:ph type="title"/>
          </p:nvPr>
        </p:nvSpPr>
        <p:spPr>
          <a:xfrm>
            <a:off x="0" y="58407"/>
            <a:ext cx="12191999" cy="631141"/>
          </a:xfrm>
        </p:spPr>
        <p:txBody>
          <a:bodyPr>
            <a:normAutofit/>
          </a:bodyPr>
          <a:lstStyle/>
          <a:p>
            <a:r>
              <a:rPr lang="en-US" sz="3200" dirty="0"/>
              <a:t>GROSS REVENUE BETWEEN GEOGRAPHIC REGIONS</a:t>
            </a:r>
          </a:p>
        </p:txBody>
      </p:sp>
      <p:sp>
        <p:nvSpPr>
          <p:cNvPr id="6" name="TextBox 5">
            <a:extLst>
              <a:ext uri="{FF2B5EF4-FFF2-40B4-BE49-F238E27FC236}">
                <a16:creationId xmlns:a16="http://schemas.microsoft.com/office/drawing/2014/main" id="{60C6B0C8-0E7E-4F4E-8D40-60073EB97FED}"/>
              </a:ext>
            </a:extLst>
          </p:cNvPr>
          <p:cNvSpPr txBox="1"/>
          <p:nvPr/>
        </p:nvSpPr>
        <p:spPr>
          <a:xfrm>
            <a:off x="9586913" y="1843088"/>
            <a:ext cx="2428875" cy="3693319"/>
          </a:xfrm>
          <a:prstGeom prst="rect">
            <a:avLst/>
          </a:prstGeom>
          <a:noFill/>
        </p:spPr>
        <p:txBody>
          <a:bodyPr wrap="square" rtlCol="0">
            <a:spAutoFit/>
          </a:bodyPr>
          <a:lstStyle/>
          <a:p>
            <a:pPr marL="285750" indent="-285750">
              <a:buFont typeface="Arial" panose="020B0604020202020204" pitchFamily="34" charset="0"/>
              <a:buChar char="•"/>
            </a:pPr>
            <a:r>
              <a:rPr lang="en-US" dirty="0"/>
              <a:t>The geographical region of East Asia &amp; Pacific have had the highest revenue generated so far.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Rockbuster could look to launch the online startup in this region before expanding to others.</a:t>
            </a:r>
          </a:p>
        </p:txBody>
      </p:sp>
      <p:pic>
        <p:nvPicPr>
          <p:cNvPr id="8" name="Content Placeholder 7" descr="A graph of different colored bars&#10;&#10;Description automatically generated">
            <a:extLst>
              <a:ext uri="{FF2B5EF4-FFF2-40B4-BE49-F238E27FC236}">
                <a16:creationId xmlns:a16="http://schemas.microsoft.com/office/drawing/2014/main" id="{618ED16E-8A7D-B0E8-4D2E-9DA8CF4C88A9}"/>
              </a:ext>
            </a:extLst>
          </p:cNvPr>
          <p:cNvPicPr>
            <a:picLocks noGrp="1" noChangeAspect="1"/>
          </p:cNvPicPr>
          <p:nvPr>
            <p:ph idx="1"/>
          </p:nvPr>
        </p:nvPicPr>
        <p:blipFill>
          <a:blip r:embed="rId2"/>
          <a:stretch>
            <a:fillRect/>
          </a:stretch>
        </p:blipFill>
        <p:spPr>
          <a:xfrm>
            <a:off x="176212" y="689549"/>
            <a:ext cx="9282581" cy="5966084"/>
          </a:xfrm>
        </p:spPr>
      </p:pic>
    </p:spTree>
    <p:extLst>
      <p:ext uri="{BB962C8B-B14F-4D97-AF65-F5344CB8AC3E}">
        <p14:creationId xmlns:p14="http://schemas.microsoft.com/office/powerpoint/2010/main" val="2874040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4" name="Freeform: Shape 53">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56" name="Group 55">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57" name="Freeform: Shape 56">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8" name="Freeform: Shape 57">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9" name="Freeform: Shape 58">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0"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61"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2"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5" name="Freeform: Shape 64">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68"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69"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70"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71"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72"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73"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75" name="Rectangle 74">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2D83E88C-7DEE-9D56-9190-9AB0BE1D3071}"/>
              </a:ext>
            </a:extLst>
          </p:cNvPr>
          <p:cNvSpPr>
            <a:spLocks noGrp="1"/>
          </p:cNvSpPr>
          <p:nvPr>
            <p:ph type="title"/>
          </p:nvPr>
        </p:nvSpPr>
        <p:spPr>
          <a:xfrm>
            <a:off x="281884" y="1122363"/>
            <a:ext cx="5496279" cy="1572768"/>
          </a:xfrm>
        </p:spPr>
        <p:txBody>
          <a:bodyPr vert="horz" lIns="91440" tIns="45720" rIns="91440" bIns="45720" rtlCol="0" anchor="b">
            <a:normAutofit/>
          </a:bodyPr>
          <a:lstStyle/>
          <a:p>
            <a:r>
              <a:rPr lang="en-US" sz="2400" dirty="0"/>
              <a:t>       RECOMMENDATIONS</a:t>
            </a:r>
          </a:p>
        </p:txBody>
      </p:sp>
      <p:sp>
        <p:nvSpPr>
          <p:cNvPr id="77" name="Freeform: Shape 76">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9"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80"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1"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82"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83"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84"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85"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7" name="Freeform: Shape 86">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89" name="Group 88">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90" name="Freeform: Shape 89">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1" name="Freeform: Shape 90">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2" name="Freeform: Shape 91">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3"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94"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5"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4" name="Content Placeholder 3">
            <a:extLst>
              <a:ext uri="{FF2B5EF4-FFF2-40B4-BE49-F238E27FC236}">
                <a16:creationId xmlns:a16="http://schemas.microsoft.com/office/drawing/2014/main" id="{E590AB54-F035-1DD0-EDC8-EFEEB6E88C27}"/>
              </a:ext>
            </a:extLst>
          </p:cNvPr>
          <p:cNvGraphicFramePr>
            <a:graphicFrameLocks noGrp="1"/>
          </p:cNvGraphicFramePr>
          <p:nvPr>
            <p:ph idx="1"/>
            <p:extLst>
              <p:ext uri="{D42A27DB-BD31-4B8C-83A1-F6EECF244321}">
                <p14:modId xmlns:p14="http://schemas.microsoft.com/office/powerpoint/2010/main" val="2956035486"/>
              </p:ext>
            </p:extLst>
          </p:nvPr>
        </p:nvGraphicFramePr>
        <p:xfrm>
          <a:off x="6060047" y="0"/>
          <a:ext cx="6131953" cy="6856832"/>
        </p:xfrm>
        <a:graphic>
          <a:graphicData uri="http://schemas.openxmlformats.org/drawingml/2006/table">
            <a:tbl>
              <a:tblPr>
                <a:solidFill>
                  <a:schemeClr val="tx1">
                    <a:lumMod val="75000"/>
                    <a:lumOff val="25000"/>
                  </a:schemeClr>
                </a:solidFill>
                <a:tableStyleId>{5C22544A-7EE6-4342-B048-85BDC9FD1C3A}</a:tableStyleId>
              </a:tblPr>
              <a:tblGrid>
                <a:gridCol w="6131953">
                  <a:extLst>
                    <a:ext uri="{9D8B030D-6E8A-4147-A177-3AD203B41FA5}">
                      <a16:colId xmlns:a16="http://schemas.microsoft.com/office/drawing/2014/main" val="649330506"/>
                    </a:ext>
                  </a:extLst>
                </a:gridCol>
              </a:tblGrid>
              <a:tr h="6856832">
                <a:tc>
                  <a:txBody>
                    <a:bodyPr/>
                    <a:lstStyle/>
                    <a:p>
                      <a:pPr marL="285750" indent="-285750" algn="l" fontAlgn="b">
                        <a:buFont typeface="Arial" panose="020B0604020202020204" pitchFamily="34" charset="0"/>
                        <a:buChar char="•"/>
                      </a:pPr>
                      <a:endParaRPr lang="en-GB" sz="1800" u="none" strike="noStrike" cap="none" spc="0" dirty="0">
                        <a:solidFill>
                          <a:schemeClr val="bg1"/>
                        </a:solidFill>
                        <a:effectLst/>
                      </a:endParaRPr>
                    </a:p>
                    <a:p>
                      <a:pPr marL="285750" indent="-285750" algn="l" fontAlgn="b">
                        <a:buFont typeface="Arial" panose="020B0604020202020204" pitchFamily="34" charset="0"/>
                        <a:buChar char="•"/>
                      </a:pPr>
                      <a:r>
                        <a:rPr lang="en-GB" sz="1800" u="none" strike="noStrike" cap="none" spc="0" dirty="0">
                          <a:solidFill>
                            <a:schemeClr val="bg1"/>
                          </a:solidFill>
                          <a:effectLst/>
                        </a:rPr>
                        <a:t>Relaunch efforts should be focused on regions with high revenue and high customer numbers. These regions include East Asia and Pacific, America and Caribbean, and Eastern Europe.</a:t>
                      </a:r>
                    </a:p>
                    <a:p>
                      <a:pPr marL="285750" indent="-285750" algn="l" fontAlgn="b">
                        <a:buFont typeface="Arial" panose="020B0604020202020204" pitchFamily="34" charset="0"/>
                        <a:buChar char="•"/>
                      </a:pPr>
                      <a:endParaRPr lang="en-GB" sz="1800" u="none" strike="noStrike" cap="none" spc="0" dirty="0">
                        <a:solidFill>
                          <a:schemeClr val="bg1"/>
                        </a:solidFill>
                        <a:effectLst/>
                      </a:endParaRPr>
                    </a:p>
                    <a:p>
                      <a:pPr marL="285750" indent="-285750" algn="l" fontAlgn="b">
                        <a:buFont typeface="Arial" panose="020B0604020202020204" pitchFamily="34" charset="0"/>
                        <a:buChar char="•"/>
                      </a:pPr>
                      <a:r>
                        <a:rPr lang="en-GB" sz="1800" u="none" strike="noStrike" cap="none" spc="0" dirty="0">
                          <a:solidFill>
                            <a:schemeClr val="bg1"/>
                          </a:solidFill>
                          <a:effectLst/>
                        </a:rPr>
                        <a:t>Offer loyalty programmes and bonus incentives for high value customers.</a:t>
                      </a:r>
                    </a:p>
                    <a:p>
                      <a:pPr marL="285750" indent="-285750" algn="l" fontAlgn="b">
                        <a:buFont typeface="Arial" panose="020B0604020202020204" pitchFamily="34" charset="0"/>
                        <a:buChar char="•"/>
                      </a:pPr>
                      <a:endParaRPr lang="en-GB" sz="1800" u="none" strike="noStrike" cap="none" spc="0" dirty="0">
                        <a:solidFill>
                          <a:schemeClr val="bg1"/>
                        </a:solidFill>
                        <a:effectLst/>
                      </a:endParaRPr>
                    </a:p>
                    <a:p>
                      <a:pPr marL="285750" indent="-285750" algn="l" fontAlgn="b">
                        <a:buFont typeface="Arial" panose="020B0604020202020204" pitchFamily="34" charset="0"/>
                        <a:buChar char="•"/>
                      </a:pPr>
                      <a:r>
                        <a:rPr lang="en-GB" sz="1800" u="none" strike="noStrike" cap="none" spc="0" dirty="0">
                          <a:solidFill>
                            <a:schemeClr val="bg1"/>
                          </a:solidFill>
                          <a:effectLst/>
                        </a:rPr>
                        <a:t>Invest promotional efforts and marketing resources in the top 3 countries by revenue and customer base – India, China and the United States.</a:t>
                      </a:r>
                    </a:p>
                    <a:p>
                      <a:pPr marL="285750" indent="-285750" algn="l" fontAlgn="b">
                        <a:buFont typeface="Arial" panose="020B0604020202020204" pitchFamily="34" charset="0"/>
                        <a:buChar char="•"/>
                      </a:pPr>
                      <a:endParaRPr lang="en-GB" sz="1800" u="none" strike="noStrike" cap="none" spc="0" dirty="0">
                        <a:solidFill>
                          <a:schemeClr val="bg1"/>
                        </a:solidFill>
                        <a:effectLst/>
                      </a:endParaRPr>
                    </a:p>
                    <a:p>
                      <a:pPr marL="285750" indent="-285750" algn="l" fontAlgn="b">
                        <a:buFont typeface="Arial" panose="020B0604020202020204" pitchFamily="34" charset="0"/>
                        <a:buChar char="•"/>
                      </a:pPr>
                      <a:r>
                        <a:rPr lang="en-GB" sz="1800" u="none" strike="noStrike" cap="none" spc="0" dirty="0">
                          <a:solidFill>
                            <a:schemeClr val="bg1"/>
                          </a:solidFill>
                          <a:effectLst/>
                        </a:rPr>
                        <a:t>Increase investment in high grossing categories such as Sports, Sci-Fi and Animation. The company could look to launch their online video rental services with the biggest movies in these categories as they could potentially improve customer base.</a:t>
                      </a:r>
                    </a:p>
                    <a:p>
                      <a:pPr marL="285750" indent="-285750" algn="l" fontAlgn="b">
                        <a:buFont typeface="Arial" panose="020B0604020202020204" pitchFamily="34" charset="0"/>
                        <a:buChar char="•"/>
                      </a:pPr>
                      <a:endParaRPr lang="en-GB" sz="1800" u="none" strike="noStrike" cap="none" spc="0" dirty="0">
                        <a:solidFill>
                          <a:schemeClr val="bg1"/>
                        </a:solidFill>
                        <a:effectLst/>
                      </a:endParaRPr>
                    </a:p>
                    <a:p>
                      <a:pPr marL="285750" indent="-285750" algn="l" fontAlgn="b">
                        <a:buFont typeface="Arial" panose="020B0604020202020204" pitchFamily="34" charset="0"/>
                        <a:buChar char="•"/>
                      </a:pPr>
                      <a:r>
                        <a:rPr lang="en-GB" sz="1800" u="none" strike="noStrike" cap="none" spc="0" dirty="0">
                          <a:solidFill>
                            <a:schemeClr val="bg1"/>
                          </a:solidFill>
                          <a:effectLst/>
                        </a:rPr>
                        <a:t>Review the lowest revenue performing countries and movies. Decide if they are worth investing in or completely cancelling and moving on to alternatives. </a:t>
                      </a:r>
                      <a:br>
                        <a:rPr lang="en-GB" sz="1800" u="none" strike="noStrike" cap="none" spc="0" dirty="0">
                          <a:solidFill>
                            <a:schemeClr val="bg1"/>
                          </a:solidFill>
                          <a:effectLst/>
                        </a:rPr>
                      </a:br>
                      <a:br>
                        <a:rPr lang="en-GB" sz="1800" u="none" strike="noStrike" cap="none" spc="0" dirty="0">
                          <a:solidFill>
                            <a:schemeClr val="bg1"/>
                          </a:solidFill>
                          <a:effectLst/>
                        </a:rPr>
                      </a:br>
                      <a:endParaRPr lang="en-GB" sz="1800" b="0" i="0" u="none" strike="noStrike" cap="none" spc="0" dirty="0">
                        <a:solidFill>
                          <a:schemeClr val="bg1"/>
                        </a:solidFill>
                        <a:effectLst/>
                        <a:latin typeface="Calibri" panose="020F0502020204030204" pitchFamily="34" charset="0"/>
                      </a:endParaRPr>
                    </a:p>
                  </a:txBody>
                  <a:tcPr marL="152841" marR="4694" marT="117570" marB="117570" anchor="b">
                    <a:lnL w="38100" cap="flat" cmpd="sng" algn="ctr">
                      <a:noFill/>
                      <a:prstDash val="solid"/>
                    </a:lnL>
                    <a:lnR w="38100" cap="flat" cmpd="sng" algn="ctr">
                      <a:noFill/>
                      <a:prstDash val="solid"/>
                    </a:lnR>
                    <a:lnT w="38100" cap="flat" cmpd="sng" algn="ctr">
                      <a:noFill/>
                      <a:prstDash val="solid"/>
                    </a:lnT>
                    <a:lnB w="38100" cap="flat" cmpd="sng" algn="ctr">
                      <a:noFill/>
                      <a:prstDash val="solid"/>
                    </a:lnB>
                    <a:solidFill>
                      <a:schemeClr val="tx1">
                        <a:lumMod val="75000"/>
                        <a:lumOff val="25000"/>
                      </a:schemeClr>
                    </a:solidFill>
                  </a:tcPr>
                </a:tc>
                <a:extLst>
                  <a:ext uri="{0D108BD9-81ED-4DB2-BD59-A6C34878D82A}">
                    <a16:rowId xmlns:a16="http://schemas.microsoft.com/office/drawing/2014/main" val="2756599024"/>
                  </a:ext>
                </a:extLst>
              </a:tr>
            </a:tbl>
          </a:graphicData>
        </a:graphic>
      </p:graphicFrame>
      <p:pic>
        <p:nvPicPr>
          <p:cNvPr id="6" name="Picture 5" descr="A green circle with a black check mark&#10;&#10;Description automatically generated">
            <a:extLst>
              <a:ext uri="{FF2B5EF4-FFF2-40B4-BE49-F238E27FC236}">
                <a16:creationId xmlns:a16="http://schemas.microsoft.com/office/drawing/2014/main" id="{1309F322-9A42-B9D8-699A-9EF77F56AE8A}"/>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331902" y="3757292"/>
            <a:ext cx="1952735" cy="1683349"/>
          </a:xfrm>
          <a:prstGeom prst="rect">
            <a:avLst/>
          </a:prstGeom>
        </p:spPr>
      </p:pic>
    </p:spTree>
    <p:extLst>
      <p:ext uri="{BB962C8B-B14F-4D97-AF65-F5344CB8AC3E}">
        <p14:creationId xmlns:p14="http://schemas.microsoft.com/office/powerpoint/2010/main" val="833880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6" name="Freeform: Shape 35">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8" name="Group 37">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39" name="Freeform: Shape 38">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0" name="Freeform: Shape 39">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1" name="Freeform: Shape 40">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2"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3"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4"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7" name="Freeform: Shape 46">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9"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50"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51"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52"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53"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54"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55"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57" name="Rectangle 56">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A8CB0ECC-6541-B493-2823-AB59AE7C948F}"/>
              </a:ext>
            </a:extLst>
          </p:cNvPr>
          <p:cNvSpPr>
            <a:spLocks noGrp="1"/>
          </p:cNvSpPr>
          <p:nvPr>
            <p:ph type="title"/>
          </p:nvPr>
        </p:nvSpPr>
        <p:spPr>
          <a:xfrm>
            <a:off x="6096000" y="1122363"/>
            <a:ext cx="5319470" cy="1978346"/>
          </a:xfrm>
        </p:spPr>
        <p:txBody>
          <a:bodyPr vert="horz" lIns="91440" tIns="45720" rIns="91440" bIns="45720" rtlCol="0" anchor="b">
            <a:normAutofit/>
          </a:bodyPr>
          <a:lstStyle/>
          <a:p>
            <a:r>
              <a:rPr lang="en-US" sz="4000"/>
              <a:t>ISAAC OTUBANJO</a:t>
            </a:r>
          </a:p>
        </p:txBody>
      </p:sp>
      <p:pic>
        <p:nvPicPr>
          <p:cNvPr id="5" name="Content Placeholder 4" descr="A close up of a thank you sign&#10;&#10;Description automatically generated">
            <a:extLst>
              <a:ext uri="{FF2B5EF4-FFF2-40B4-BE49-F238E27FC236}">
                <a16:creationId xmlns:a16="http://schemas.microsoft.com/office/drawing/2014/main" id="{4E2693E3-862E-B8AD-7B78-23F61B07CCC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79671" y="1617339"/>
            <a:ext cx="4805707" cy="3604279"/>
          </a:xfrm>
          <a:prstGeom prst="rect">
            <a:avLst/>
          </a:prstGeom>
        </p:spPr>
      </p:pic>
      <p:sp>
        <p:nvSpPr>
          <p:cNvPr id="59" name="Freeform: Shape 58">
            <a:extLst>
              <a:ext uri="{FF2B5EF4-FFF2-40B4-BE49-F238E27FC236}">
                <a16:creationId xmlns:a16="http://schemas.microsoft.com/office/drawing/2014/main" id="{D1DEB8A1-0BB8-48FD-8739-36D42B5F2E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45620" y="0"/>
            <a:ext cx="1446380" cy="2080204"/>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1"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3267662"/>
            <a:ext cx="972241" cy="45718"/>
            <a:chOff x="4886325" y="3371754"/>
            <a:chExt cx="2418492" cy="113728"/>
          </a:xfrm>
          <a:solidFill>
            <a:schemeClr val="accent1"/>
          </a:solidFill>
        </p:grpSpPr>
        <p:sp>
          <p:nvSpPr>
            <p:cNvPr id="62"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63"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64"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65"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66"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67"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69" name="Freeform: Shape 68">
            <a:extLst>
              <a:ext uri="{FF2B5EF4-FFF2-40B4-BE49-F238E27FC236}">
                <a16:creationId xmlns:a16="http://schemas.microsoft.com/office/drawing/2014/main" id="{8E888BFA-FA2E-44AF-9D7B-16D609CD4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67846"/>
            <a:ext cx="3838150" cy="1105920"/>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1" name="Group 70">
            <a:extLst>
              <a:ext uri="{FF2B5EF4-FFF2-40B4-BE49-F238E27FC236}">
                <a16:creationId xmlns:a16="http://schemas.microsoft.com/office/drawing/2014/main" id="{67CE019E-45F4-43D5-9AB7-9B668C6E6A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98068" y="5251713"/>
            <a:ext cx="886141" cy="802496"/>
            <a:chOff x="10948005" y="3272152"/>
            <a:chExt cx="868640" cy="786648"/>
          </a:xfrm>
          <a:solidFill>
            <a:schemeClr val="accent1"/>
          </a:solidFill>
        </p:grpSpPr>
        <p:sp>
          <p:nvSpPr>
            <p:cNvPr id="72" name="Freeform: Shape 71">
              <a:extLst>
                <a:ext uri="{FF2B5EF4-FFF2-40B4-BE49-F238E27FC236}">
                  <a16:creationId xmlns:a16="http://schemas.microsoft.com/office/drawing/2014/main" id="{EC480AF2-3BB1-4050-B21E-AB449FE50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73" name="Freeform: Shape 72">
              <a:extLst>
                <a:ext uri="{FF2B5EF4-FFF2-40B4-BE49-F238E27FC236}">
                  <a16:creationId xmlns:a16="http://schemas.microsoft.com/office/drawing/2014/main" id="{B3E90887-79C9-41C0-B858-2F1BBDB0D7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74" name="Freeform: Shape 73">
              <a:extLst>
                <a:ext uri="{FF2B5EF4-FFF2-40B4-BE49-F238E27FC236}">
                  <a16:creationId xmlns:a16="http://schemas.microsoft.com/office/drawing/2014/main" id="{98C19F66-7FD5-40E7-9815-B07EFECA6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75" name="Graphic 12">
              <a:extLst>
                <a:ext uri="{FF2B5EF4-FFF2-40B4-BE49-F238E27FC236}">
                  <a16:creationId xmlns:a16="http://schemas.microsoft.com/office/drawing/2014/main" id="{D5C72724-3286-4EB9-9914-3494FBE16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76" name="Graphic 15">
              <a:extLst>
                <a:ext uri="{FF2B5EF4-FFF2-40B4-BE49-F238E27FC236}">
                  <a16:creationId xmlns:a16="http://schemas.microsoft.com/office/drawing/2014/main" id="{932523A8-D1B0-4E30-B39D-0D5333498E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77" name="Graphic 15">
              <a:extLst>
                <a:ext uri="{FF2B5EF4-FFF2-40B4-BE49-F238E27FC236}">
                  <a16:creationId xmlns:a16="http://schemas.microsoft.com/office/drawing/2014/main" id="{2FA0DBAA-ACBC-42C4-88B2-1EBB6EC007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51AE6197-E637-4088-81E6-76DCE41A5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2277354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598B1140-B36A-3BEE-C5CB-615231BC9753}"/>
              </a:ext>
            </a:extLst>
          </p:cNvPr>
          <p:cNvSpPr>
            <a:spLocks noGrp="1"/>
          </p:cNvSpPr>
          <p:nvPr>
            <p:ph type="title"/>
          </p:nvPr>
        </p:nvSpPr>
        <p:spPr>
          <a:xfrm>
            <a:off x="525717" y="787068"/>
            <a:ext cx="5566263" cy="1455091"/>
          </a:xfrm>
        </p:spPr>
        <p:txBody>
          <a:bodyPr>
            <a:normAutofit/>
          </a:bodyPr>
          <a:lstStyle/>
          <a:p>
            <a:r>
              <a:rPr lang="en-US" dirty="0"/>
              <a:t>TABLE OF CONTENTS</a:t>
            </a:r>
          </a:p>
        </p:txBody>
      </p:sp>
      <p:sp>
        <p:nvSpPr>
          <p:cNvPr id="11" name="Freeform: Shape 10">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4"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5"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6BDDAAAD-7441-32A0-227D-0404E7A20E72}"/>
              </a:ext>
            </a:extLst>
          </p:cNvPr>
          <p:cNvSpPr>
            <a:spLocks noGrp="1"/>
          </p:cNvSpPr>
          <p:nvPr>
            <p:ph idx="1"/>
          </p:nvPr>
        </p:nvSpPr>
        <p:spPr>
          <a:xfrm>
            <a:off x="525717" y="3120967"/>
            <a:ext cx="5566263" cy="2949963"/>
          </a:xfrm>
        </p:spPr>
        <p:txBody>
          <a:bodyPr>
            <a:normAutofit/>
          </a:bodyPr>
          <a:lstStyle/>
          <a:p>
            <a:pPr marL="342900" indent="-342900">
              <a:buFont typeface="Arial" panose="020B0604020202020204" pitchFamily="34" charset="0"/>
              <a:buChar char="•"/>
            </a:pPr>
            <a:r>
              <a:rPr lang="en-US" dirty="0"/>
              <a:t>Introduction</a:t>
            </a:r>
          </a:p>
          <a:p>
            <a:pPr marL="342900" indent="-342900">
              <a:buFont typeface="Arial" panose="020B0604020202020204" pitchFamily="34" charset="0"/>
              <a:buChar char="•"/>
            </a:pPr>
            <a:r>
              <a:rPr lang="en-US" dirty="0"/>
              <a:t>Business Objective and Key Questions</a:t>
            </a:r>
          </a:p>
          <a:p>
            <a:pPr marL="342900" indent="-342900">
              <a:buFont typeface="Arial" panose="020B0604020202020204" pitchFamily="34" charset="0"/>
              <a:buChar char="•"/>
            </a:pPr>
            <a:r>
              <a:rPr lang="en-US" dirty="0"/>
              <a:t>Quick Facts</a:t>
            </a:r>
          </a:p>
          <a:p>
            <a:pPr marL="342900" indent="-342900">
              <a:buFont typeface="Arial" panose="020B0604020202020204" pitchFamily="34" charset="0"/>
              <a:buChar char="•"/>
            </a:pPr>
            <a:r>
              <a:rPr lang="en-US" dirty="0"/>
              <a:t>Detailed Analysis</a:t>
            </a:r>
          </a:p>
          <a:p>
            <a:pPr marL="342900" indent="-342900">
              <a:buFont typeface="Arial" panose="020B0604020202020204" pitchFamily="34" charset="0"/>
              <a:buChar char="•"/>
            </a:pPr>
            <a:r>
              <a:rPr lang="en-US" dirty="0"/>
              <a:t>Recommendations</a:t>
            </a:r>
          </a:p>
        </p:txBody>
      </p:sp>
      <p:pic>
        <p:nvPicPr>
          <p:cNvPr id="5" name="Picture 4" descr="Pen placed on top of a signature line">
            <a:extLst>
              <a:ext uri="{FF2B5EF4-FFF2-40B4-BE49-F238E27FC236}">
                <a16:creationId xmlns:a16="http://schemas.microsoft.com/office/drawing/2014/main" id="{032C21B2-4189-8256-8671-73A208D0AAA3}"/>
              </a:ext>
            </a:extLst>
          </p:cNvPr>
          <p:cNvPicPr>
            <a:picLocks noChangeAspect="1"/>
          </p:cNvPicPr>
          <p:nvPr/>
        </p:nvPicPr>
        <p:blipFill rotWithShape="1">
          <a:blip r:embed="rId2"/>
          <a:srcRect l="44909" r="-1" b="-1"/>
          <a:stretch/>
        </p:blipFill>
        <p:spPr>
          <a:xfrm>
            <a:off x="6531789" y="10"/>
            <a:ext cx="5660211" cy="6857990"/>
          </a:xfrm>
          <a:prstGeom prst="rect">
            <a:avLst/>
          </a:prstGeom>
        </p:spPr>
      </p:pic>
      <p:sp>
        <p:nvSpPr>
          <p:cNvPr id="21" name="Freeform: Shape 20">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3" name="Group 22">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4" name="Freeform: Shape 23">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69737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420BC5C-C418-4843-B04B-6918968D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FBB510-F291-6C25-35C1-9E90D2F6FDAE}"/>
              </a:ext>
            </a:extLst>
          </p:cNvPr>
          <p:cNvSpPr>
            <a:spLocks noGrp="1"/>
          </p:cNvSpPr>
          <p:nvPr>
            <p:ph type="title"/>
          </p:nvPr>
        </p:nvSpPr>
        <p:spPr>
          <a:xfrm>
            <a:off x="517871" y="976160"/>
            <a:ext cx="4767930" cy="1848734"/>
          </a:xfrm>
        </p:spPr>
        <p:txBody>
          <a:bodyPr>
            <a:normAutofit/>
          </a:bodyPr>
          <a:lstStyle/>
          <a:p>
            <a:r>
              <a:rPr lang="en-US" dirty="0"/>
              <a:t>INTRODUCTION</a:t>
            </a:r>
          </a:p>
        </p:txBody>
      </p:sp>
      <p:sp>
        <p:nvSpPr>
          <p:cNvPr id="12" name="Freeform: Shape 11">
            <a:extLst>
              <a:ext uri="{FF2B5EF4-FFF2-40B4-BE49-F238E27FC236}">
                <a16:creationId xmlns:a16="http://schemas.microsoft.com/office/drawing/2014/main" id="{13E5F285-BD95-4989-B20B-778990159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1">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 name="Graphic 78">
            <a:extLst>
              <a:ext uri="{FF2B5EF4-FFF2-40B4-BE49-F238E27FC236}">
                <a16:creationId xmlns:a16="http://schemas.microsoft.com/office/drawing/2014/main" id="{6C02F4BE-6538-4CAD-B506-5FEB41D378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4415" y="3039261"/>
            <a:ext cx="1020166" cy="45718"/>
            <a:chOff x="4886325" y="3371754"/>
            <a:chExt cx="2418492" cy="113728"/>
          </a:xfrm>
          <a:solidFill>
            <a:schemeClr val="accent1"/>
          </a:solidFill>
        </p:grpSpPr>
        <p:sp>
          <p:nvSpPr>
            <p:cNvPr id="15" name="Graphic 78">
              <a:extLst>
                <a:ext uri="{FF2B5EF4-FFF2-40B4-BE49-F238E27FC236}">
                  <a16:creationId xmlns:a16="http://schemas.microsoft.com/office/drawing/2014/main" id="{3937246C-D7B5-4CC9-B979-0999DFD5B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6" name="Graphic 78">
              <a:extLst>
                <a:ext uri="{FF2B5EF4-FFF2-40B4-BE49-F238E27FC236}">
                  <a16:creationId xmlns:a16="http://schemas.microsoft.com/office/drawing/2014/main" id="{559392DF-C926-44F7-920D-C232D60C05F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7" name="Graphic 78">
                <a:extLst>
                  <a:ext uri="{FF2B5EF4-FFF2-40B4-BE49-F238E27FC236}">
                    <a16:creationId xmlns:a16="http://schemas.microsoft.com/office/drawing/2014/main" id="{437FE2E3-579D-4AA7-8775-C78D1D5631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A6A05323-CAFA-4D34-83D6-3B23B02085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D49C45E0-CA07-4FD4-9097-BF313F498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0" name="Graphic 78">
                <a:extLst>
                  <a:ext uri="{FF2B5EF4-FFF2-40B4-BE49-F238E27FC236}">
                    <a16:creationId xmlns:a16="http://schemas.microsoft.com/office/drawing/2014/main" id="{1EC741B7-EEE8-43D3-9F8E-C2B4DD196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BAD51249-5C5B-C06F-643B-7671CAC40991}"/>
              </a:ext>
            </a:extLst>
          </p:cNvPr>
          <p:cNvSpPr>
            <a:spLocks noGrp="1"/>
          </p:cNvSpPr>
          <p:nvPr>
            <p:ph idx="1"/>
          </p:nvPr>
        </p:nvSpPr>
        <p:spPr>
          <a:xfrm>
            <a:off x="517871" y="3299403"/>
            <a:ext cx="5282854" cy="2916597"/>
          </a:xfrm>
        </p:spPr>
        <p:txBody>
          <a:bodyPr>
            <a:normAutofit/>
          </a:bodyPr>
          <a:lstStyle/>
          <a:p>
            <a:pPr>
              <a:lnSpc>
                <a:spcPct val="100000"/>
              </a:lnSpc>
            </a:pPr>
            <a:r>
              <a:rPr lang="en-US" sz="1900" dirty="0">
                <a:latin typeface="Avenir Next LT Pro" panose="020B0504020202020204" pitchFamily="34" charset="77"/>
              </a:rPr>
              <a:t>Rockbuster Stealth L.L.C is a movie rental company </a:t>
            </a:r>
            <a:r>
              <a:rPr lang="en-GB" sz="1900" dirty="0">
                <a:effectLst/>
                <a:latin typeface="Avenir Next LT Pro" panose="020B0504020202020204" pitchFamily="34" charset="77"/>
              </a:rPr>
              <a:t>that used to have stores around the world. Facing stiff competition from streaming services such as Netflix and Amazon Prime, the Rockbuster Stealth management team is planning to use its existing movie licenses to launch an online video rental service to stay competitive. </a:t>
            </a:r>
          </a:p>
          <a:p>
            <a:pPr>
              <a:lnSpc>
                <a:spcPct val="100000"/>
              </a:lnSpc>
            </a:pPr>
            <a:endParaRPr lang="en-US" sz="1900" dirty="0"/>
          </a:p>
        </p:txBody>
      </p:sp>
      <p:pic>
        <p:nvPicPr>
          <p:cNvPr id="5" name="Picture 4" descr="A movie projector with a colorful background&#10;&#10;Description automatically generated">
            <a:extLst>
              <a:ext uri="{FF2B5EF4-FFF2-40B4-BE49-F238E27FC236}">
                <a16:creationId xmlns:a16="http://schemas.microsoft.com/office/drawing/2014/main" id="{48642EA7-E117-11FB-36A3-4E19BB0EFD4D}"/>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r="45000"/>
          <a:stretch/>
        </p:blipFill>
        <p:spPr>
          <a:xfrm>
            <a:off x="5980742" y="565167"/>
            <a:ext cx="5654663" cy="5654663"/>
          </a:xfrm>
          <a:prstGeom prst="rect">
            <a:avLst/>
          </a:prstGeom>
        </p:spPr>
      </p:pic>
      <p:sp>
        <p:nvSpPr>
          <p:cNvPr id="22" name="Freeform: Shape 21">
            <a:extLst>
              <a:ext uri="{FF2B5EF4-FFF2-40B4-BE49-F238E27FC236}">
                <a16:creationId xmlns:a16="http://schemas.microsoft.com/office/drawing/2014/main" id="{6B6061A8-D267-4967-AF47-C3CC45138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99042" y="4951350"/>
            <a:ext cx="4292956" cy="1927671"/>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 name="Group 23">
            <a:extLst>
              <a:ext uri="{FF2B5EF4-FFF2-40B4-BE49-F238E27FC236}">
                <a16:creationId xmlns:a16="http://schemas.microsoft.com/office/drawing/2014/main" id="{12DB770A-658D-4212-9BF2-236070D5D7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447993" y="5742897"/>
            <a:ext cx="886141" cy="802496"/>
            <a:chOff x="10948005" y="3272152"/>
            <a:chExt cx="868640" cy="786648"/>
          </a:xfrm>
          <a:solidFill>
            <a:schemeClr val="accent3">
              <a:lumMod val="60000"/>
              <a:lumOff val="40000"/>
            </a:schemeClr>
          </a:solidFill>
        </p:grpSpPr>
        <p:sp>
          <p:nvSpPr>
            <p:cNvPr id="25" name="Freeform: Shape 24">
              <a:extLst>
                <a:ext uri="{FF2B5EF4-FFF2-40B4-BE49-F238E27FC236}">
                  <a16:creationId xmlns:a16="http://schemas.microsoft.com/office/drawing/2014/main" id="{A9B99195-76A3-4B90-8F45-BAEF05699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F1029419-581A-4B40-B3E3-BD5931F99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38F181C6-C3A7-463D-B837-E6FB1B0801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Graphic 12">
              <a:extLst>
                <a:ext uri="{FF2B5EF4-FFF2-40B4-BE49-F238E27FC236}">
                  <a16:creationId xmlns:a16="http://schemas.microsoft.com/office/drawing/2014/main" id="{FB6F6AFA-67F5-4D3A-839B-6B3980B6FC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E9F49015-3756-46EC-AF1A-2F33219CB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Graphic 15">
              <a:extLst>
                <a:ext uri="{FF2B5EF4-FFF2-40B4-BE49-F238E27FC236}">
                  <a16:creationId xmlns:a16="http://schemas.microsoft.com/office/drawing/2014/main" id="{44C1E606-364B-4793-83A8-61AC96EDBE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62BB33-881E-4E43-A746-75C1E7C322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793071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420BC5C-C418-4843-B04B-6918968D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E13C7A1-B3B8-7470-E4D4-521EB42D6B5A}"/>
              </a:ext>
            </a:extLst>
          </p:cNvPr>
          <p:cNvSpPr>
            <a:spLocks noGrp="1"/>
          </p:cNvSpPr>
          <p:nvPr>
            <p:ph type="title"/>
          </p:nvPr>
        </p:nvSpPr>
        <p:spPr>
          <a:xfrm>
            <a:off x="517871" y="976160"/>
            <a:ext cx="4767930" cy="1848734"/>
          </a:xfrm>
        </p:spPr>
        <p:txBody>
          <a:bodyPr>
            <a:normAutofit/>
          </a:bodyPr>
          <a:lstStyle/>
          <a:p>
            <a:r>
              <a:rPr lang="en-US" dirty="0"/>
              <a:t>BUSINESS OBJECTIVE</a:t>
            </a:r>
          </a:p>
        </p:txBody>
      </p:sp>
      <p:sp>
        <p:nvSpPr>
          <p:cNvPr id="12" name="Freeform: Shape 11">
            <a:extLst>
              <a:ext uri="{FF2B5EF4-FFF2-40B4-BE49-F238E27FC236}">
                <a16:creationId xmlns:a16="http://schemas.microsoft.com/office/drawing/2014/main" id="{13E5F285-BD95-4989-B20B-778990159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21648"/>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3">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 name="Graphic 78">
            <a:extLst>
              <a:ext uri="{FF2B5EF4-FFF2-40B4-BE49-F238E27FC236}">
                <a16:creationId xmlns:a16="http://schemas.microsoft.com/office/drawing/2014/main" id="{6C02F4BE-6538-4CAD-B506-5FEB41D378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4415" y="3039261"/>
            <a:ext cx="1020166" cy="45718"/>
            <a:chOff x="4886325" y="3371754"/>
            <a:chExt cx="2418492" cy="113728"/>
          </a:xfrm>
          <a:solidFill>
            <a:schemeClr val="accent1"/>
          </a:solidFill>
        </p:grpSpPr>
        <p:sp>
          <p:nvSpPr>
            <p:cNvPr id="15" name="Graphic 78">
              <a:extLst>
                <a:ext uri="{FF2B5EF4-FFF2-40B4-BE49-F238E27FC236}">
                  <a16:creationId xmlns:a16="http://schemas.microsoft.com/office/drawing/2014/main" id="{3937246C-D7B5-4CC9-B979-0999DFD5B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6" name="Graphic 78">
              <a:extLst>
                <a:ext uri="{FF2B5EF4-FFF2-40B4-BE49-F238E27FC236}">
                  <a16:creationId xmlns:a16="http://schemas.microsoft.com/office/drawing/2014/main" id="{559392DF-C926-44F7-920D-C232D60C05F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7" name="Graphic 78">
                <a:extLst>
                  <a:ext uri="{FF2B5EF4-FFF2-40B4-BE49-F238E27FC236}">
                    <a16:creationId xmlns:a16="http://schemas.microsoft.com/office/drawing/2014/main" id="{437FE2E3-579D-4AA7-8775-C78D1D5631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A6A05323-CAFA-4D34-83D6-3B23B02085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D49C45E0-CA07-4FD4-9097-BF313F498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0" name="Graphic 78">
                <a:extLst>
                  <a:ext uri="{FF2B5EF4-FFF2-40B4-BE49-F238E27FC236}">
                    <a16:creationId xmlns:a16="http://schemas.microsoft.com/office/drawing/2014/main" id="{1EC741B7-EEE8-43D3-9F8E-C2B4DD196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A67A2CC1-4D1F-D063-F64F-0BC8FF4587B4}"/>
              </a:ext>
            </a:extLst>
          </p:cNvPr>
          <p:cNvSpPr>
            <a:spLocks noGrp="1"/>
          </p:cNvSpPr>
          <p:nvPr>
            <p:ph idx="1"/>
          </p:nvPr>
        </p:nvSpPr>
        <p:spPr>
          <a:xfrm>
            <a:off x="517871" y="3299404"/>
            <a:ext cx="4767930" cy="2745750"/>
          </a:xfrm>
        </p:spPr>
        <p:txBody>
          <a:bodyPr>
            <a:normAutofit/>
          </a:bodyPr>
          <a:lstStyle/>
          <a:p>
            <a:r>
              <a:rPr lang="en-GB">
                <a:effectLst/>
              </a:rPr>
              <a:t>To obtain data-driven answers that can be  used for the 2020 company strategy by answering key business questions.</a:t>
            </a:r>
          </a:p>
          <a:p>
            <a:endParaRPr lang="en-US" dirty="0"/>
          </a:p>
        </p:txBody>
      </p:sp>
      <p:pic>
        <p:nvPicPr>
          <p:cNvPr id="5" name="Picture 4" descr="A film reel with a colorful background&#10;&#10;Description automatically generated">
            <a:extLst>
              <a:ext uri="{FF2B5EF4-FFF2-40B4-BE49-F238E27FC236}">
                <a16:creationId xmlns:a16="http://schemas.microsoft.com/office/drawing/2014/main" id="{071C907B-B529-6B1E-4D92-CC1585F659A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5980742" y="925652"/>
            <a:ext cx="5654663" cy="4933693"/>
          </a:xfrm>
          <a:prstGeom prst="rect">
            <a:avLst/>
          </a:prstGeom>
        </p:spPr>
      </p:pic>
      <p:sp>
        <p:nvSpPr>
          <p:cNvPr id="22" name="Freeform: Shape 21">
            <a:extLst>
              <a:ext uri="{FF2B5EF4-FFF2-40B4-BE49-F238E27FC236}">
                <a16:creationId xmlns:a16="http://schemas.microsoft.com/office/drawing/2014/main" id="{6B6061A8-D267-4967-AF47-C3CC45138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99042" y="5602884"/>
            <a:ext cx="4292956" cy="1255116"/>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 name="Group 23">
            <a:extLst>
              <a:ext uri="{FF2B5EF4-FFF2-40B4-BE49-F238E27FC236}">
                <a16:creationId xmlns:a16="http://schemas.microsoft.com/office/drawing/2014/main" id="{12DB770A-658D-4212-9BF2-236070D5D7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891063" y="5736410"/>
            <a:ext cx="886141" cy="802496"/>
            <a:chOff x="10948005" y="3272152"/>
            <a:chExt cx="868640" cy="786648"/>
          </a:xfrm>
          <a:solidFill>
            <a:schemeClr val="accent6"/>
          </a:solidFill>
        </p:grpSpPr>
        <p:sp>
          <p:nvSpPr>
            <p:cNvPr id="25" name="Freeform: Shape 24">
              <a:extLst>
                <a:ext uri="{FF2B5EF4-FFF2-40B4-BE49-F238E27FC236}">
                  <a16:creationId xmlns:a16="http://schemas.microsoft.com/office/drawing/2014/main" id="{A9B99195-76A3-4B90-8F45-BAEF05699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F1029419-581A-4B40-B3E3-BD5931F99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38F181C6-C3A7-463D-B837-E6FB1B0801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Graphic 12">
              <a:extLst>
                <a:ext uri="{FF2B5EF4-FFF2-40B4-BE49-F238E27FC236}">
                  <a16:creationId xmlns:a16="http://schemas.microsoft.com/office/drawing/2014/main" id="{FB6F6AFA-67F5-4D3A-839B-6B3980B6FC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E9F49015-3756-46EC-AF1A-2F33219CB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Graphic 15">
              <a:extLst>
                <a:ext uri="{FF2B5EF4-FFF2-40B4-BE49-F238E27FC236}">
                  <a16:creationId xmlns:a16="http://schemas.microsoft.com/office/drawing/2014/main" id="{44C1E606-364B-4793-83A8-61AC96EDBE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62BB33-881E-4E43-A746-75C1E7C322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747147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AB951-2D99-7FBC-83BB-93DE68D5291D}"/>
              </a:ext>
            </a:extLst>
          </p:cNvPr>
          <p:cNvSpPr>
            <a:spLocks noGrp="1"/>
          </p:cNvSpPr>
          <p:nvPr>
            <p:ph type="title"/>
          </p:nvPr>
        </p:nvSpPr>
        <p:spPr/>
        <p:txBody>
          <a:bodyPr/>
          <a:lstStyle/>
          <a:p>
            <a:r>
              <a:rPr lang="en-US" dirty="0"/>
              <a:t>KEY QUESTIONS</a:t>
            </a:r>
          </a:p>
        </p:txBody>
      </p:sp>
      <p:sp>
        <p:nvSpPr>
          <p:cNvPr id="3" name="Content Placeholder 2">
            <a:extLst>
              <a:ext uri="{FF2B5EF4-FFF2-40B4-BE49-F238E27FC236}">
                <a16:creationId xmlns:a16="http://schemas.microsoft.com/office/drawing/2014/main" id="{D5B30605-F5FB-A1CE-BFA0-F9895EDB43D5}"/>
              </a:ext>
            </a:extLst>
          </p:cNvPr>
          <p:cNvSpPr>
            <a:spLocks noGrp="1"/>
          </p:cNvSpPr>
          <p:nvPr>
            <p:ph idx="1"/>
          </p:nvPr>
        </p:nvSpPr>
        <p:spPr>
          <a:xfrm>
            <a:off x="525717" y="2683239"/>
            <a:ext cx="10077557" cy="3387691"/>
          </a:xfrm>
        </p:spPr>
        <p:txBody>
          <a:bodyPr/>
          <a:lstStyle/>
          <a:p>
            <a:pPr marL="285750" indent="-285750">
              <a:buFont typeface="Arial" panose="020B0604020202020204" pitchFamily="34" charset="0"/>
              <a:buChar char="•"/>
            </a:pPr>
            <a:r>
              <a:rPr lang="en-GB" sz="2400" dirty="0">
                <a:solidFill>
                  <a:srgbClr val="233A4F"/>
                </a:solidFill>
                <a:effectLst/>
              </a:rPr>
              <a:t>Which movies contributed the most / least to revenue gain? </a:t>
            </a:r>
            <a:endParaRPr lang="en-GB" sz="2400" dirty="0">
              <a:effectLst/>
            </a:endParaRPr>
          </a:p>
          <a:p>
            <a:pPr marL="285750" indent="-285750">
              <a:buFont typeface="Arial" panose="020B0604020202020204" pitchFamily="34" charset="0"/>
              <a:buChar char="•"/>
            </a:pPr>
            <a:r>
              <a:rPr lang="en-GB" sz="2400" dirty="0">
                <a:solidFill>
                  <a:srgbClr val="233A4F"/>
                </a:solidFill>
                <a:effectLst/>
              </a:rPr>
              <a:t>What was the average rental duration for all videos? </a:t>
            </a:r>
            <a:endParaRPr lang="en-GB" sz="2400" dirty="0">
              <a:effectLst/>
            </a:endParaRPr>
          </a:p>
          <a:p>
            <a:pPr marL="285750" indent="-285750">
              <a:buFont typeface="Arial" panose="020B0604020202020204" pitchFamily="34" charset="0"/>
              <a:buChar char="•"/>
            </a:pPr>
            <a:r>
              <a:rPr lang="en-GB" sz="2400" dirty="0">
                <a:solidFill>
                  <a:srgbClr val="233A4F"/>
                </a:solidFill>
                <a:effectLst/>
              </a:rPr>
              <a:t>Which countries are Rockbuster customers based in? </a:t>
            </a:r>
            <a:endParaRPr lang="en-GB" sz="2400" dirty="0">
              <a:effectLst/>
            </a:endParaRPr>
          </a:p>
          <a:p>
            <a:pPr marL="285750" indent="-285750">
              <a:buFont typeface="Arial" panose="020B0604020202020204" pitchFamily="34" charset="0"/>
              <a:buChar char="•"/>
            </a:pPr>
            <a:r>
              <a:rPr lang="en-GB" sz="2400" dirty="0">
                <a:solidFill>
                  <a:srgbClr val="233A4F"/>
                </a:solidFill>
                <a:effectLst/>
              </a:rPr>
              <a:t>Where are customers with a high lifetime value based? </a:t>
            </a:r>
            <a:endParaRPr lang="en-GB" sz="2400" dirty="0">
              <a:effectLst/>
            </a:endParaRPr>
          </a:p>
          <a:p>
            <a:pPr marL="285750" indent="-285750">
              <a:buFont typeface="Arial" panose="020B0604020202020204" pitchFamily="34" charset="0"/>
              <a:buChar char="•"/>
            </a:pPr>
            <a:r>
              <a:rPr lang="en-GB" sz="2400" dirty="0">
                <a:solidFill>
                  <a:srgbClr val="233A4F"/>
                </a:solidFill>
                <a:effectLst/>
              </a:rPr>
              <a:t>Do sales figures vary between geographic regions? </a:t>
            </a:r>
            <a:endParaRPr lang="en-GB" sz="2400" dirty="0">
              <a:effectLst/>
            </a:endParaRPr>
          </a:p>
        </p:txBody>
      </p:sp>
      <p:pic>
        <p:nvPicPr>
          <p:cNvPr id="5" name="Picture 4" descr="A movie clapper board with white text&#10;&#10;Description automatically generated">
            <a:extLst>
              <a:ext uri="{FF2B5EF4-FFF2-40B4-BE49-F238E27FC236}">
                <a16:creationId xmlns:a16="http://schemas.microsoft.com/office/drawing/2014/main" id="{15E2568D-176E-D03F-DADA-5097BACC780F}"/>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9412287" y="14749"/>
            <a:ext cx="2654300" cy="2097882"/>
          </a:xfrm>
          <a:prstGeom prst="rect">
            <a:avLst/>
          </a:prstGeom>
        </p:spPr>
      </p:pic>
    </p:spTree>
    <p:extLst>
      <p:ext uri="{BB962C8B-B14F-4D97-AF65-F5344CB8AC3E}">
        <p14:creationId xmlns:p14="http://schemas.microsoft.com/office/powerpoint/2010/main" val="1665927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20322A22-5EC3-1781-69CA-C9A46E4D7E02}"/>
              </a:ext>
            </a:extLst>
          </p:cNvPr>
          <p:cNvSpPr>
            <a:spLocks noGrp="1"/>
          </p:cNvSpPr>
          <p:nvPr>
            <p:ph type="title"/>
          </p:nvPr>
        </p:nvSpPr>
        <p:spPr>
          <a:xfrm>
            <a:off x="525717" y="787068"/>
            <a:ext cx="5566263" cy="1455091"/>
          </a:xfrm>
        </p:spPr>
        <p:txBody>
          <a:bodyPr>
            <a:normAutofit/>
          </a:bodyPr>
          <a:lstStyle/>
          <a:p>
            <a:r>
              <a:rPr lang="en-US" dirty="0"/>
              <a:t>QUICK FACTS </a:t>
            </a:r>
          </a:p>
        </p:txBody>
      </p:sp>
      <p:sp>
        <p:nvSpPr>
          <p:cNvPr id="12" name="Freeform: Shape 11">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4"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5"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6"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7"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0"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A710CEAE-CECC-0A38-8CAE-4F0D7DF1FF58}"/>
              </a:ext>
            </a:extLst>
          </p:cNvPr>
          <p:cNvSpPr>
            <a:spLocks noGrp="1"/>
          </p:cNvSpPr>
          <p:nvPr>
            <p:ph idx="1"/>
          </p:nvPr>
        </p:nvSpPr>
        <p:spPr>
          <a:xfrm>
            <a:off x="525717" y="2796427"/>
            <a:ext cx="5566263" cy="3274503"/>
          </a:xfrm>
        </p:spPr>
        <p:txBody>
          <a:bodyPr>
            <a:normAutofit lnSpcReduction="10000"/>
          </a:bodyPr>
          <a:lstStyle/>
          <a:p>
            <a:pPr marL="342900" indent="-342900">
              <a:lnSpc>
                <a:spcPct val="100000"/>
              </a:lnSpc>
              <a:buFont typeface="Arial" panose="020B0604020202020204" pitchFamily="34" charset="0"/>
              <a:buChar char="•"/>
            </a:pPr>
            <a:r>
              <a:rPr lang="en-US" sz="1700" i="1" dirty="0"/>
              <a:t>The Rockbuster franchise has  599 customers in 109 countries. There are registered customer in 599 cities so far.</a:t>
            </a:r>
          </a:p>
          <a:p>
            <a:pPr marL="342900" indent="-342900">
              <a:lnSpc>
                <a:spcPct val="100000"/>
              </a:lnSpc>
              <a:buFont typeface="Arial" panose="020B0604020202020204" pitchFamily="34" charset="0"/>
              <a:buChar char="•"/>
            </a:pPr>
            <a:r>
              <a:rPr lang="en-US" sz="1700" i="1" dirty="0"/>
              <a:t>The company also has 2 staff based in 2 stores worldwide.</a:t>
            </a:r>
          </a:p>
          <a:p>
            <a:pPr marL="342900" indent="-342900">
              <a:lnSpc>
                <a:spcPct val="100000"/>
              </a:lnSpc>
              <a:buFont typeface="Arial" panose="020B0604020202020204" pitchFamily="34" charset="0"/>
              <a:buChar char="•"/>
            </a:pPr>
            <a:r>
              <a:rPr lang="en-US" sz="1700" i="1" dirty="0"/>
              <a:t>There are 1000 movie titles available in the Rockbuster  database.</a:t>
            </a:r>
          </a:p>
          <a:p>
            <a:pPr marL="342900" indent="-342900">
              <a:lnSpc>
                <a:spcPct val="100000"/>
              </a:lnSpc>
              <a:buFont typeface="Arial" panose="020B0604020202020204" pitchFamily="34" charset="0"/>
              <a:buChar char="•"/>
            </a:pPr>
            <a:r>
              <a:rPr lang="en-US" sz="1700" i="1" dirty="0"/>
              <a:t>There are 4,581 copies of movies that are currently available for rental currently having generated $61,312 in revenue so far.</a:t>
            </a:r>
          </a:p>
          <a:p>
            <a:pPr marL="342900" indent="-342900">
              <a:lnSpc>
                <a:spcPct val="100000"/>
              </a:lnSpc>
              <a:buFont typeface="Arial" panose="020B0604020202020204" pitchFamily="34" charset="0"/>
              <a:buChar char="•"/>
            </a:pPr>
            <a:r>
              <a:rPr lang="en-US" sz="1700" i="1" dirty="0"/>
              <a:t>There has been 14,596 rentals in total.</a:t>
            </a:r>
          </a:p>
        </p:txBody>
      </p:sp>
      <p:pic>
        <p:nvPicPr>
          <p:cNvPr id="5" name="Picture 4" descr="A movie theater with red seats&#10;&#10;Description automatically generated">
            <a:extLst>
              <a:ext uri="{FF2B5EF4-FFF2-40B4-BE49-F238E27FC236}">
                <a16:creationId xmlns:a16="http://schemas.microsoft.com/office/drawing/2014/main" id="{7DD07F9B-7E6E-3F79-397D-902C213C003F}"/>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0763" r="24144" b="-1"/>
          <a:stretch/>
        </p:blipFill>
        <p:spPr>
          <a:xfrm>
            <a:off x="6531789" y="10"/>
            <a:ext cx="5660211" cy="6857990"/>
          </a:xfrm>
          <a:prstGeom prst="rect">
            <a:avLst/>
          </a:prstGeom>
        </p:spPr>
      </p:pic>
      <p:sp>
        <p:nvSpPr>
          <p:cNvPr id="22" name="Freeform: Shape 21">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4" name="Group 23">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5" name="Freeform: Shape 24">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Freeform: Shape 26">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8"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94766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4FC06-1D36-5A54-7215-011E02941999}"/>
              </a:ext>
            </a:extLst>
          </p:cNvPr>
          <p:cNvSpPr>
            <a:spLocks noGrp="1"/>
          </p:cNvSpPr>
          <p:nvPr>
            <p:ph type="title"/>
          </p:nvPr>
        </p:nvSpPr>
        <p:spPr>
          <a:xfrm>
            <a:off x="525717" y="1"/>
            <a:ext cx="10812843" cy="787070"/>
          </a:xfrm>
        </p:spPr>
        <p:txBody>
          <a:bodyPr/>
          <a:lstStyle/>
          <a:p>
            <a:r>
              <a:rPr lang="en-US" dirty="0"/>
              <a:t>HIGHEST AND LOWEST GROSSING MOVIES</a:t>
            </a:r>
          </a:p>
        </p:txBody>
      </p:sp>
      <p:sp>
        <p:nvSpPr>
          <p:cNvPr id="10" name="TextBox 9">
            <a:extLst>
              <a:ext uri="{FF2B5EF4-FFF2-40B4-BE49-F238E27FC236}">
                <a16:creationId xmlns:a16="http://schemas.microsoft.com/office/drawing/2014/main" id="{A237963A-E882-C3B3-BE48-234654953204}"/>
              </a:ext>
            </a:extLst>
          </p:cNvPr>
          <p:cNvSpPr txBox="1"/>
          <p:nvPr/>
        </p:nvSpPr>
        <p:spPr>
          <a:xfrm>
            <a:off x="8601075" y="1771650"/>
            <a:ext cx="3214688" cy="2862322"/>
          </a:xfrm>
          <a:prstGeom prst="rect">
            <a:avLst/>
          </a:prstGeom>
          <a:noFill/>
        </p:spPr>
        <p:txBody>
          <a:bodyPr wrap="square" rtlCol="0">
            <a:spAutoFit/>
          </a:bodyPr>
          <a:lstStyle/>
          <a:p>
            <a:r>
              <a:rPr lang="en-US" dirty="0"/>
              <a:t>Telegraph Voyage is the highest grossing movie with a total value of $215.75 and it is closely followed by movies such as Zorro Ark, Wife Turn and Innocent Usual. Rockbuster could look to increase stock for these movies and potentially extend their licenses.</a:t>
            </a:r>
          </a:p>
        </p:txBody>
      </p:sp>
      <p:pic>
        <p:nvPicPr>
          <p:cNvPr id="6" name="Content Placeholder 5" descr="A graph of different colored bars&#10;&#10;Description automatically generated">
            <a:extLst>
              <a:ext uri="{FF2B5EF4-FFF2-40B4-BE49-F238E27FC236}">
                <a16:creationId xmlns:a16="http://schemas.microsoft.com/office/drawing/2014/main" id="{F4A34D20-0849-AB94-98A7-B1CA4E55FA26}"/>
              </a:ext>
            </a:extLst>
          </p:cNvPr>
          <p:cNvPicPr>
            <a:picLocks noGrp="1" noChangeAspect="1"/>
          </p:cNvPicPr>
          <p:nvPr>
            <p:ph idx="1"/>
          </p:nvPr>
        </p:nvPicPr>
        <p:blipFill>
          <a:blip r:embed="rId3"/>
          <a:stretch>
            <a:fillRect/>
          </a:stretch>
        </p:blipFill>
        <p:spPr>
          <a:xfrm>
            <a:off x="149902" y="787071"/>
            <a:ext cx="8049718" cy="5913531"/>
          </a:xfrm>
        </p:spPr>
      </p:pic>
    </p:spTree>
    <p:extLst>
      <p:ext uri="{BB962C8B-B14F-4D97-AF65-F5344CB8AC3E}">
        <p14:creationId xmlns:p14="http://schemas.microsoft.com/office/powerpoint/2010/main" val="139689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EB962-9868-F6B8-BEAA-CE4887260E2F}"/>
              </a:ext>
            </a:extLst>
          </p:cNvPr>
          <p:cNvSpPr>
            <a:spLocks noGrp="1"/>
          </p:cNvSpPr>
          <p:nvPr>
            <p:ph type="title"/>
          </p:nvPr>
        </p:nvSpPr>
        <p:spPr>
          <a:xfrm>
            <a:off x="528638" y="1"/>
            <a:ext cx="11663361" cy="700088"/>
          </a:xfrm>
        </p:spPr>
        <p:txBody>
          <a:bodyPr/>
          <a:lstStyle/>
          <a:p>
            <a:r>
              <a:rPr lang="en-US" dirty="0"/>
              <a:t>HIGHEST AND LOWEST GROSSING MOVIES</a:t>
            </a:r>
          </a:p>
        </p:txBody>
      </p:sp>
      <p:sp>
        <p:nvSpPr>
          <p:cNvPr id="6" name="TextBox 5">
            <a:extLst>
              <a:ext uri="{FF2B5EF4-FFF2-40B4-BE49-F238E27FC236}">
                <a16:creationId xmlns:a16="http://schemas.microsoft.com/office/drawing/2014/main" id="{59875D91-FF34-D42A-3C14-6E3FFB9D90EB}"/>
              </a:ext>
            </a:extLst>
          </p:cNvPr>
          <p:cNvSpPr txBox="1"/>
          <p:nvPr/>
        </p:nvSpPr>
        <p:spPr>
          <a:xfrm>
            <a:off x="8929688" y="1514475"/>
            <a:ext cx="3143250" cy="2031325"/>
          </a:xfrm>
          <a:prstGeom prst="rect">
            <a:avLst/>
          </a:prstGeom>
          <a:noFill/>
        </p:spPr>
        <p:txBody>
          <a:bodyPr wrap="square" rtlCol="0">
            <a:spAutoFit/>
          </a:bodyPr>
          <a:lstStyle/>
          <a:p>
            <a:r>
              <a:rPr lang="en-US" dirty="0"/>
              <a:t>Texas Watch is the lowest grossing movie with a revenue of $5.94. It might be worth looking into discontinuing the rentals of movies such as this and canceling their licenses.</a:t>
            </a:r>
          </a:p>
        </p:txBody>
      </p:sp>
      <p:pic>
        <p:nvPicPr>
          <p:cNvPr id="8" name="Content Placeholder 7" descr="A graph of different colored bars&#10;&#10;Description automatically generated">
            <a:extLst>
              <a:ext uri="{FF2B5EF4-FFF2-40B4-BE49-F238E27FC236}">
                <a16:creationId xmlns:a16="http://schemas.microsoft.com/office/drawing/2014/main" id="{B6CEB1B8-2522-68DB-201E-42DB82473F30}"/>
              </a:ext>
            </a:extLst>
          </p:cNvPr>
          <p:cNvPicPr>
            <a:picLocks noGrp="1" noChangeAspect="1"/>
          </p:cNvPicPr>
          <p:nvPr>
            <p:ph idx="1"/>
          </p:nvPr>
        </p:nvPicPr>
        <p:blipFill>
          <a:blip r:embed="rId2"/>
          <a:stretch>
            <a:fillRect/>
          </a:stretch>
        </p:blipFill>
        <p:spPr>
          <a:xfrm>
            <a:off x="239843" y="884419"/>
            <a:ext cx="8394491" cy="5771213"/>
          </a:xfrm>
        </p:spPr>
      </p:pic>
    </p:spTree>
    <p:extLst>
      <p:ext uri="{BB962C8B-B14F-4D97-AF65-F5344CB8AC3E}">
        <p14:creationId xmlns:p14="http://schemas.microsoft.com/office/powerpoint/2010/main" val="3171783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60D08-922A-DA8B-016B-DFD326993AE9}"/>
              </a:ext>
            </a:extLst>
          </p:cNvPr>
          <p:cNvSpPr>
            <a:spLocks noGrp="1"/>
          </p:cNvSpPr>
          <p:nvPr>
            <p:ph type="title"/>
          </p:nvPr>
        </p:nvSpPr>
        <p:spPr>
          <a:xfrm>
            <a:off x="525717" y="1"/>
            <a:ext cx="10077557" cy="1685924"/>
          </a:xfrm>
        </p:spPr>
        <p:txBody>
          <a:bodyPr/>
          <a:lstStyle/>
          <a:p>
            <a:r>
              <a:rPr lang="en-US" dirty="0"/>
              <a:t>RENTAL AV	ERAGES</a:t>
            </a:r>
          </a:p>
        </p:txBody>
      </p:sp>
      <p:pic>
        <p:nvPicPr>
          <p:cNvPr id="11" name="Content Placeholder 10" descr="A movie camera on a tripod&#10;&#10;Description automatically generated">
            <a:extLst>
              <a:ext uri="{FF2B5EF4-FFF2-40B4-BE49-F238E27FC236}">
                <a16:creationId xmlns:a16="http://schemas.microsoft.com/office/drawing/2014/main" id="{ADE03086-65C3-D8B3-D301-49746B2380C1}"/>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3079442" y="2055883"/>
            <a:ext cx="1978332" cy="2211386"/>
          </a:xfrm>
        </p:spPr>
      </p:pic>
      <p:pic>
        <p:nvPicPr>
          <p:cNvPr id="13" name="Picture 12" descr="A calendar and clock icon&#10;&#10;Description automatically generated">
            <a:extLst>
              <a:ext uri="{FF2B5EF4-FFF2-40B4-BE49-F238E27FC236}">
                <a16:creationId xmlns:a16="http://schemas.microsoft.com/office/drawing/2014/main" id="{1656E196-7F9B-3F4F-74C9-CB625C55C4F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525717" y="1998733"/>
            <a:ext cx="2383200" cy="2325687"/>
          </a:xfrm>
          <a:prstGeom prst="rect">
            <a:avLst/>
          </a:prstGeom>
        </p:spPr>
      </p:pic>
      <p:sp>
        <p:nvSpPr>
          <p:cNvPr id="17" name="TextBox 16">
            <a:extLst>
              <a:ext uri="{FF2B5EF4-FFF2-40B4-BE49-F238E27FC236}">
                <a16:creationId xmlns:a16="http://schemas.microsoft.com/office/drawing/2014/main" id="{96CEFFE1-F385-CD9C-E177-4770605D7032}"/>
              </a:ext>
            </a:extLst>
          </p:cNvPr>
          <p:cNvSpPr txBox="1"/>
          <p:nvPr/>
        </p:nvSpPr>
        <p:spPr>
          <a:xfrm>
            <a:off x="610035" y="4979806"/>
            <a:ext cx="2214563" cy="1200329"/>
          </a:xfrm>
          <a:prstGeom prst="rect">
            <a:avLst/>
          </a:prstGeom>
          <a:noFill/>
        </p:spPr>
        <p:txBody>
          <a:bodyPr wrap="square" rtlCol="0">
            <a:spAutoFit/>
          </a:bodyPr>
          <a:lstStyle/>
          <a:p>
            <a:r>
              <a:rPr lang="en-US"/>
              <a:t>The average rental duration for all movies in the database is 5 days.</a:t>
            </a:r>
            <a:endParaRPr lang="en-US" dirty="0"/>
          </a:p>
        </p:txBody>
      </p:sp>
      <p:sp>
        <p:nvSpPr>
          <p:cNvPr id="18" name="TextBox 17">
            <a:extLst>
              <a:ext uri="{FF2B5EF4-FFF2-40B4-BE49-F238E27FC236}">
                <a16:creationId xmlns:a16="http://schemas.microsoft.com/office/drawing/2014/main" id="{7F6EC873-5151-9199-7E84-AB0FE8803160}"/>
              </a:ext>
            </a:extLst>
          </p:cNvPr>
          <p:cNvSpPr txBox="1"/>
          <p:nvPr/>
        </p:nvSpPr>
        <p:spPr>
          <a:xfrm>
            <a:off x="3398669" y="4637227"/>
            <a:ext cx="1643063" cy="1754326"/>
          </a:xfrm>
          <a:prstGeom prst="rect">
            <a:avLst/>
          </a:prstGeom>
          <a:noFill/>
        </p:spPr>
        <p:txBody>
          <a:bodyPr wrap="square" rtlCol="0">
            <a:spAutoFit/>
          </a:bodyPr>
          <a:lstStyle/>
          <a:p>
            <a:r>
              <a:rPr lang="en-US"/>
              <a:t>The average replacement cost for replacing movies is $20.</a:t>
            </a:r>
            <a:endParaRPr lang="en-US" dirty="0"/>
          </a:p>
        </p:txBody>
      </p:sp>
      <p:sp>
        <p:nvSpPr>
          <p:cNvPr id="19" name="TextBox 18">
            <a:extLst>
              <a:ext uri="{FF2B5EF4-FFF2-40B4-BE49-F238E27FC236}">
                <a16:creationId xmlns:a16="http://schemas.microsoft.com/office/drawing/2014/main" id="{200518E3-8735-4876-0593-E2EF42207D2E}"/>
              </a:ext>
            </a:extLst>
          </p:cNvPr>
          <p:cNvSpPr txBox="1"/>
          <p:nvPr/>
        </p:nvSpPr>
        <p:spPr>
          <a:xfrm>
            <a:off x="5854870" y="4702807"/>
            <a:ext cx="1295400" cy="1754326"/>
          </a:xfrm>
          <a:prstGeom prst="rect">
            <a:avLst/>
          </a:prstGeom>
          <a:noFill/>
        </p:spPr>
        <p:txBody>
          <a:bodyPr wrap="square" rtlCol="0">
            <a:spAutoFit/>
          </a:bodyPr>
          <a:lstStyle/>
          <a:p>
            <a:r>
              <a:rPr lang="en-US" dirty="0"/>
              <a:t>The average rental rate for each movie  is 3.</a:t>
            </a:r>
          </a:p>
        </p:txBody>
      </p:sp>
      <p:sp>
        <p:nvSpPr>
          <p:cNvPr id="3" name="TextBox 2">
            <a:extLst>
              <a:ext uri="{FF2B5EF4-FFF2-40B4-BE49-F238E27FC236}">
                <a16:creationId xmlns:a16="http://schemas.microsoft.com/office/drawing/2014/main" id="{78B07AAD-FB29-3D1B-8451-48F09E5B75AC}"/>
              </a:ext>
            </a:extLst>
          </p:cNvPr>
          <p:cNvSpPr txBox="1"/>
          <p:nvPr/>
        </p:nvSpPr>
        <p:spPr>
          <a:xfrm>
            <a:off x="9698636" y="194872"/>
            <a:ext cx="2275057" cy="4524315"/>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dirty="0"/>
              <a:t>At each rental rate, the total number of rental days are as follows: 0.99 for 349 days (average of 5 days), 2.99 for 323 days (average of 5 days) and 4.99 for 336 days (average of 5 days).  This suggests that rental rates do not really affect the number of days customers rent / keep the movies. </a:t>
            </a:r>
          </a:p>
        </p:txBody>
      </p:sp>
      <p:pic>
        <p:nvPicPr>
          <p:cNvPr id="5" name="Picture 4" descr="A wallet with money in it&#10;&#10;Description automatically generated">
            <a:extLst>
              <a:ext uri="{FF2B5EF4-FFF2-40B4-BE49-F238E27FC236}">
                <a16:creationId xmlns:a16="http://schemas.microsoft.com/office/drawing/2014/main" id="{BC61F538-8F3E-68C6-3D4C-0D49237C999A}"/>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5621311" y="1998733"/>
            <a:ext cx="2149610" cy="2325687"/>
          </a:xfrm>
          <a:prstGeom prst="rect">
            <a:avLst/>
          </a:prstGeom>
        </p:spPr>
      </p:pic>
    </p:spTree>
    <p:extLst>
      <p:ext uri="{BB962C8B-B14F-4D97-AF65-F5344CB8AC3E}">
        <p14:creationId xmlns:p14="http://schemas.microsoft.com/office/powerpoint/2010/main" val="1504620953"/>
      </p:ext>
    </p:extLst>
  </p:cSld>
  <p:clrMapOvr>
    <a:masterClrMapping/>
  </p:clrMapOvr>
</p:sld>
</file>

<file path=ppt/theme/theme1.xml><?xml version="1.0" encoding="utf-8"?>
<a:theme xmlns:a="http://schemas.openxmlformats.org/drawingml/2006/main" name="RocaVTI">
  <a:themeElements>
    <a:clrScheme name="Custom 101">
      <a:dk1>
        <a:sysClr val="windowText" lastClr="000000"/>
      </a:dk1>
      <a:lt1>
        <a:sysClr val="window" lastClr="FFFFFF"/>
      </a:lt1>
      <a:dk2>
        <a:srgbClr val="463443"/>
      </a:dk2>
      <a:lt2>
        <a:srgbClr val="F3F0E9"/>
      </a:lt2>
      <a:accent1>
        <a:srgbClr val="D45E5E"/>
      </a:accent1>
      <a:accent2>
        <a:srgbClr val="D49D8C"/>
      </a:accent2>
      <a:accent3>
        <a:srgbClr val="BF873A"/>
      </a:accent3>
      <a:accent4>
        <a:srgbClr val="C05050"/>
      </a:accent4>
      <a:accent5>
        <a:srgbClr val="A89F68"/>
      </a:accent5>
      <a:accent6>
        <a:srgbClr val="8F6B8A"/>
      </a:accent6>
      <a:hlink>
        <a:srgbClr val="D75681"/>
      </a:hlink>
      <a:folHlink>
        <a:srgbClr val="6C9D92"/>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809</TotalTime>
  <Words>1072</Words>
  <Application>Microsoft Macintosh PowerPoint</Application>
  <PresentationFormat>Widescreen</PresentationFormat>
  <Paragraphs>210</Paragraphs>
  <Slides>19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Avenir Next LT Pro</vt:lpstr>
      <vt:lpstr>Avenir Next LT Pro Light</vt:lpstr>
      <vt:lpstr>Calibri</vt:lpstr>
      <vt:lpstr>Georgia Pro Semibold</vt:lpstr>
      <vt:lpstr>RocaVTI</vt:lpstr>
      <vt:lpstr>ROCKBUSTER STEALTH L.L.C </vt:lpstr>
      <vt:lpstr>TABLE OF CONTENTS</vt:lpstr>
      <vt:lpstr>INTRODUCTION</vt:lpstr>
      <vt:lpstr>BUSINESS OBJECTIVE</vt:lpstr>
      <vt:lpstr>KEY QUESTIONS</vt:lpstr>
      <vt:lpstr>QUICK FACTS </vt:lpstr>
      <vt:lpstr>HIGHEST AND LOWEST GROSSING MOVIES</vt:lpstr>
      <vt:lpstr>HIGHEST AND LOWEST GROSSING MOVIES</vt:lpstr>
      <vt:lpstr>RENTAL AV ERAGES</vt:lpstr>
      <vt:lpstr>PowerPoint Presentation</vt:lpstr>
      <vt:lpstr>HIGHEST GROSSING MOVIE GENRES/CATEGORIES</vt:lpstr>
      <vt:lpstr>HIGHEST GROSSING MOVIES BY MPAA RATINGS</vt:lpstr>
      <vt:lpstr>COUNTRIES WHERE  CUSTOMERS ARE BASED</vt:lpstr>
      <vt:lpstr>COUNTRIES WITH THE BIGGEST CUSTOMER BASE.</vt:lpstr>
      <vt:lpstr>TOP 10 HIGHEST GROSSING COUNTRIES</vt:lpstr>
      <vt:lpstr>CUSTOMERS WITH HIGH LIFETIME VALUE</vt:lpstr>
      <vt:lpstr>GROSS REVENUE BETWEEN GEOGRAPHIC REGIONS</vt:lpstr>
      <vt:lpstr>       RECOMMENDATIONS</vt:lpstr>
      <vt:lpstr>ISAAC OTUBANJO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ROCKBUSTER STEALTH L.L.C </dc:title>
  <dc:creator>Isaac Otubanjo</dc:creator>
  <cp:lastModifiedBy>Isaac Otubanjo</cp:lastModifiedBy>
  <cp:revision>14</cp:revision>
  <dcterms:created xsi:type="dcterms:W3CDTF">2023-08-04T15:55:47Z</dcterms:created>
  <dcterms:modified xsi:type="dcterms:W3CDTF">2023-09-16T09:09:32Z</dcterms:modified>
</cp:coreProperties>
</file>

<file path=docProps/thumbnail.jpeg>
</file>